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2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3" r:id="rId3"/>
    <p:sldId id="257" r:id="rId4"/>
    <p:sldId id="258" r:id="rId5"/>
    <p:sldId id="284" r:id="rId6"/>
    <p:sldId id="259" r:id="rId7"/>
    <p:sldId id="261" r:id="rId8"/>
    <p:sldId id="263" r:id="rId9"/>
    <p:sldId id="264" r:id="rId10"/>
    <p:sldId id="266" r:id="rId11"/>
    <p:sldId id="267" r:id="rId12"/>
    <p:sldId id="269" r:id="rId13"/>
    <p:sldId id="270" r:id="rId14"/>
    <p:sldId id="272" r:id="rId15"/>
    <p:sldId id="273" r:id="rId16"/>
    <p:sldId id="280" r:id="rId17"/>
    <p:sldId id="278" r:id="rId18"/>
    <p:sldId id="282" r:id="rId19"/>
    <p:sldId id="275" r:id="rId20"/>
    <p:sldId id="276" r:id="rId21"/>
    <p:sldId id="286" r:id="rId22"/>
    <p:sldId id="289" r:id="rId23"/>
    <p:sldId id="285"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beer\Desktop\Liking%20Intercorr%204-9-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beer\Desktop\ECP\eval%20info.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beer\Desktop\WF%20works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beer\Desktop\ECP\Differentiation%20Revisited\Differentiation%20Workset%201-5-12.xlsx"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circle"/>
            <c:size val="7"/>
            <c:spPr>
              <a:noFill/>
            </c:spPr>
          </c:marker>
          <c:cat>
            <c:strRef>
              <c:f>'Beer &amp; Watson'!$D$3:$H$3</c:f>
              <c:strCache>
                <c:ptCount val="5"/>
                <c:pt idx="0">
                  <c:v>Self</c:v>
                </c:pt>
                <c:pt idx="1">
                  <c:v>Married</c:v>
                </c:pt>
                <c:pt idx="2">
                  <c:v>Dating</c:v>
                </c:pt>
                <c:pt idx="3">
                  <c:v>Friend</c:v>
                </c:pt>
                <c:pt idx="4">
                  <c:v>Stranger</c:v>
                </c:pt>
              </c:strCache>
            </c:strRef>
          </c:cat>
          <c:val>
            <c:numRef>
              <c:f>'Beer &amp; Watson'!$D$4:$H$4</c:f>
              <c:numCache>
                <c:formatCode>General</c:formatCode>
                <c:ptCount val="5"/>
                <c:pt idx="0">
                  <c:v>0.17</c:v>
                </c:pt>
                <c:pt idx="1">
                  <c:v>0.24000000000000021</c:v>
                </c:pt>
                <c:pt idx="2">
                  <c:v>0.19000000000000045</c:v>
                </c:pt>
                <c:pt idx="3">
                  <c:v>0.27</c:v>
                </c:pt>
                <c:pt idx="4">
                  <c:v>0.49000000000000032</c:v>
                </c:pt>
              </c:numCache>
            </c:numRef>
          </c:val>
          <c:smooth val="0"/>
        </c:ser>
        <c:dLbls>
          <c:showLegendKey val="0"/>
          <c:showVal val="0"/>
          <c:showCatName val="0"/>
          <c:showSerName val="0"/>
          <c:showPercent val="0"/>
          <c:showBubbleSize val="0"/>
        </c:dLbls>
        <c:marker val="1"/>
        <c:smooth val="0"/>
        <c:axId val="68073728"/>
        <c:axId val="71176576"/>
      </c:lineChart>
      <c:catAx>
        <c:axId val="68073728"/>
        <c:scaling>
          <c:orientation val="minMax"/>
        </c:scaling>
        <c:delete val="0"/>
        <c:axPos val="b"/>
        <c:majorTickMark val="out"/>
        <c:minorTickMark val="none"/>
        <c:tickLblPos val="nextTo"/>
        <c:crossAx val="71176576"/>
        <c:crosses val="autoZero"/>
        <c:auto val="1"/>
        <c:lblAlgn val="ctr"/>
        <c:lblOffset val="100"/>
        <c:noMultiLvlLbl val="0"/>
      </c:catAx>
      <c:valAx>
        <c:axId val="71176576"/>
        <c:scaling>
          <c:orientation val="minMax"/>
        </c:scaling>
        <c:delete val="0"/>
        <c:axPos val="l"/>
        <c:majorGridlines/>
        <c:numFmt formatCode="General" sourceLinked="1"/>
        <c:majorTickMark val="out"/>
        <c:minorTickMark val="none"/>
        <c:tickLblPos val="nextTo"/>
        <c:crossAx val="6807372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trendline>
            <c:spPr>
              <a:ln>
                <a:solidFill>
                  <a:schemeClr val="accent1"/>
                </a:solidFill>
              </a:ln>
            </c:spPr>
            <c:trendlineType val="poly"/>
            <c:order val="2"/>
            <c:dispRSqr val="1"/>
            <c:dispEq val="1"/>
            <c:trendlineLbl>
              <c:layout>
                <c:manualLayout>
                  <c:x val="1.425148245358219E-2"/>
                  <c:y val="0.63957040744699156"/>
                </c:manualLayout>
              </c:layout>
              <c:numFmt formatCode="General" sourceLinked="0"/>
            </c:trendlineLbl>
          </c:trendline>
          <c:xVal>
            <c:numRef>
              <c:f>Sheet1!$V$243:$AB$243</c:f>
              <c:numCache>
                <c:formatCode>General</c:formatCode>
                <c:ptCount val="7"/>
                <c:pt idx="0">
                  <c:v>1</c:v>
                </c:pt>
                <c:pt idx="1">
                  <c:v>2</c:v>
                </c:pt>
                <c:pt idx="2">
                  <c:v>3</c:v>
                </c:pt>
                <c:pt idx="3">
                  <c:v>4</c:v>
                </c:pt>
                <c:pt idx="4">
                  <c:v>5</c:v>
                </c:pt>
                <c:pt idx="5">
                  <c:v>6</c:v>
                </c:pt>
                <c:pt idx="6">
                  <c:v>7</c:v>
                </c:pt>
              </c:numCache>
            </c:numRef>
          </c:xVal>
          <c:yVal>
            <c:numRef>
              <c:f>Sheet1!$V$250:$AB$250</c:f>
              <c:numCache>
                <c:formatCode>General</c:formatCode>
                <c:ptCount val="7"/>
                <c:pt idx="0">
                  <c:v>0.36635310683456074</c:v>
                </c:pt>
                <c:pt idx="1">
                  <c:v>0.31022275959626183</c:v>
                </c:pt>
                <c:pt idx="2">
                  <c:v>0.36735442170232308</c:v>
                </c:pt>
                <c:pt idx="3">
                  <c:v>0.3828088295656612</c:v>
                </c:pt>
                <c:pt idx="4">
                  <c:v>0.38596268057222927</c:v>
                </c:pt>
                <c:pt idx="5">
                  <c:v>0.38962263431055111</c:v>
                </c:pt>
                <c:pt idx="6">
                  <c:v>0.56827710954127708</c:v>
                </c:pt>
              </c:numCache>
            </c:numRef>
          </c:yVal>
          <c:smooth val="0"/>
        </c:ser>
        <c:dLbls>
          <c:showLegendKey val="0"/>
          <c:showVal val="0"/>
          <c:showCatName val="0"/>
          <c:showSerName val="0"/>
          <c:showPercent val="0"/>
          <c:showBubbleSize val="0"/>
        </c:dLbls>
        <c:axId val="72508928"/>
        <c:axId val="72510848"/>
      </c:scatterChart>
      <c:valAx>
        <c:axId val="72508928"/>
        <c:scaling>
          <c:orientation val="minMax"/>
          <c:max val="7"/>
          <c:min val="1"/>
        </c:scaling>
        <c:delete val="0"/>
        <c:axPos val="b"/>
        <c:title>
          <c:tx>
            <c:rich>
              <a:bodyPr/>
              <a:lstStyle/>
              <a:p>
                <a:pPr>
                  <a:defRPr/>
                </a:pPr>
                <a:r>
                  <a:rPr lang="en-US"/>
                  <a:t>Perceived</a:t>
                </a:r>
                <a:r>
                  <a:rPr lang="en-US" baseline="0"/>
                  <a:t> Liking</a:t>
                </a:r>
                <a:endParaRPr lang="en-US"/>
              </a:p>
            </c:rich>
          </c:tx>
          <c:layout/>
          <c:overlay val="0"/>
        </c:title>
        <c:numFmt formatCode="General" sourceLinked="1"/>
        <c:majorTickMark val="out"/>
        <c:minorTickMark val="none"/>
        <c:tickLblPos val="low"/>
        <c:crossAx val="72510848"/>
        <c:crosses val="autoZero"/>
        <c:crossBetween val="midCat"/>
      </c:valAx>
      <c:valAx>
        <c:axId val="72510848"/>
        <c:scaling>
          <c:orientation val="minMax"/>
          <c:min val="0.2"/>
        </c:scaling>
        <c:delete val="0"/>
        <c:axPos val="l"/>
        <c:majorGridlines/>
        <c:numFmt formatCode="General" sourceLinked="1"/>
        <c:majorTickMark val="out"/>
        <c:minorTickMark val="none"/>
        <c:tickLblPos val="nextTo"/>
        <c:crossAx val="72508928"/>
        <c:crosses val="autoZero"/>
        <c:crossBetween val="midCat"/>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circle"/>
            <c:size val="7"/>
            <c:spPr>
              <a:noFill/>
            </c:spPr>
          </c:marker>
          <c:cat>
            <c:strRef>
              <c:f>Sheet1!$P$13:$R$13</c:f>
              <c:strCache>
                <c:ptCount val="3"/>
                <c:pt idx="0">
                  <c:v>Positive</c:v>
                </c:pt>
                <c:pt idx="1">
                  <c:v>Neutral</c:v>
                </c:pt>
                <c:pt idx="2">
                  <c:v>Negative</c:v>
                </c:pt>
              </c:strCache>
            </c:strRef>
          </c:cat>
          <c:val>
            <c:numRef>
              <c:f>Sheet1!$P$14:$R$14</c:f>
              <c:numCache>
                <c:formatCode>General</c:formatCode>
                <c:ptCount val="3"/>
                <c:pt idx="0">
                  <c:v>0.57806648764819879</c:v>
                </c:pt>
                <c:pt idx="1">
                  <c:v>0.52560223319922261</c:v>
                </c:pt>
                <c:pt idx="2">
                  <c:v>0.54186740982967552</c:v>
                </c:pt>
              </c:numCache>
            </c:numRef>
          </c:val>
          <c:smooth val="0"/>
        </c:ser>
        <c:dLbls>
          <c:showLegendKey val="0"/>
          <c:showVal val="0"/>
          <c:showCatName val="0"/>
          <c:showSerName val="0"/>
          <c:showPercent val="0"/>
          <c:showBubbleSize val="0"/>
        </c:dLbls>
        <c:marker val="1"/>
        <c:smooth val="0"/>
        <c:axId val="72573312"/>
        <c:axId val="72575232"/>
      </c:lineChart>
      <c:catAx>
        <c:axId val="72573312"/>
        <c:scaling>
          <c:orientation val="minMax"/>
        </c:scaling>
        <c:delete val="0"/>
        <c:axPos val="b"/>
        <c:majorTickMark val="out"/>
        <c:minorTickMark val="none"/>
        <c:tickLblPos val="nextTo"/>
        <c:crossAx val="72575232"/>
        <c:crosses val="autoZero"/>
        <c:auto val="1"/>
        <c:lblAlgn val="ctr"/>
        <c:lblOffset val="100"/>
        <c:noMultiLvlLbl val="0"/>
      </c:catAx>
      <c:valAx>
        <c:axId val="72575232"/>
        <c:scaling>
          <c:orientation val="minMax"/>
          <c:max val="0.60000000000000031"/>
          <c:min val="0.2"/>
        </c:scaling>
        <c:delete val="0"/>
        <c:axPos val="l"/>
        <c:majorGridlines/>
        <c:title>
          <c:tx>
            <c:rich>
              <a:bodyPr rot="-5400000" vert="horz"/>
              <a:lstStyle/>
              <a:p>
                <a:pPr>
                  <a:defRPr sz="1200"/>
                </a:pPr>
                <a:r>
                  <a:rPr lang="en-US" sz="1200" dirty="0" smtClean="0"/>
                  <a:t>Average Absolute </a:t>
                </a:r>
                <a:r>
                  <a:rPr lang="en-US" sz="1200" dirty="0" err="1" smtClean="0"/>
                  <a:t>Intercorrelation</a:t>
                </a:r>
                <a:endParaRPr lang="en-US" sz="1200" dirty="0"/>
              </a:p>
            </c:rich>
          </c:tx>
          <c:overlay val="0"/>
        </c:title>
        <c:numFmt formatCode="General" sourceLinked="1"/>
        <c:majorTickMark val="out"/>
        <c:minorTickMark val="none"/>
        <c:tickLblPos val="nextTo"/>
        <c:crossAx val="7257331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Sheet1!$A$98</c:f>
              <c:strCache>
                <c:ptCount val="1"/>
                <c:pt idx="0">
                  <c:v>self</c:v>
                </c:pt>
              </c:strCache>
            </c:strRef>
          </c:tx>
          <c:marker>
            <c:symbol val="circle"/>
            <c:size val="7"/>
            <c:spPr>
              <a:noFill/>
            </c:spPr>
          </c:marker>
          <c:cat>
            <c:strRef>
              <c:f>Sheet1!$B$97:$K$97</c:f>
              <c:strCache>
                <c:ptCount val="10"/>
                <c:pt idx="0">
                  <c:v>ne</c:v>
                </c:pt>
                <c:pt idx="1">
                  <c:v>no</c:v>
                </c:pt>
                <c:pt idx="2">
                  <c:v>na</c:v>
                </c:pt>
                <c:pt idx="3">
                  <c:v>nc</c:v>
                </c:pt>
                <c:pt idx="4">
                  <c:v>eo</c:v>
                </c:pt>
                <c:pt idx="5">
                  <c:v>ea</c:v>
                </c:pt>
                <c:pt idx="6">
                  <c:v>ec</c:v>
                </c:pt>
                <c:pt idx="7">
                  <c:v>oa</c:v>
                </c:pt>
                <c:pt idx="8">
                  <c:v>oc</c:v>
                </c:pt>
                <c:pt idx="9">
                  <c:v>ca</c:v>
                </c:pt>
              </c:strCache>
            </c:strRef>
          </c:cat>
          <c:val>
            <c:numRef>
              <c:f>Sheet1!$B$98:$K$98</c:f>
              <c:numCache>
                <c:formatCode>General</c:formatCode>
                <c:ptCount val="10"/>
                <c:pt idx="0">
                  <c:v>0.18000000000000002</c:v>
                </c:pt>
                <c:pt idx="1">
                  <c:v>8.0000000000000016E-2</c:v>
                </c:pt>
                <c:pt idx="2">
                  <c:v>0.26</c:v>
                </c:pt>
                <c:pt idx="3">
                  <c:v>0.12000000000000001</c:v>
                </c:pt>
                <c:pt idx="4">
                  <c:v>0.15000000000000002</c:v>
                </c:pt>
                <c:pt idx="5">
                  <c:v>0.13</c:v>
                </c:pt>
                <c:pt idx="6">
                  <c:v>6.0000000000000005E-2</c:v>
                </c:pt>
                <c:pt idx="7">
                  <c:v>0.1</c:v>
                </c:pt>
                <c:pt idx="8">
                  <c:v>8.0000000000000016E-2</c:v>
                </c:pt>
                <c:pt idx="9">
                  <c:v>0.32000000000000006</c:v>
                </c:pt>
              </c:numCache>
            </c:numRef>
          </c:val>
          <c:smooth val="0"/>
        </c:ser>
        <c:ser>
          <c:idx val="1"/>
          <c:order val="1"/>
          <c:tx>
            <c:strRef>
              <c:f>Sheet1!$A$99</c:f>
              <c:strCache>
                <c:ptCount val="1"/>
                <c:pt idx="0">
                  <c:v>fact</c:v>
                </c:pt>
              </c:strCache>
            </c:strRef>
          </c:tx>
          <c:marker>
            <c:symbol val="circle"/>
            <c:size val="7"/>
            <c:spPr>
              <a:noFill/>
            </c:spPr>
          </c:marker>
          <c:cat>
            <c:strRef>
              <c:f>Sheet1!$B$97:$K$97</c:f>
              <c:strCache>
                <c:ptCount val="10"/>
                <c:pt idx="0">
                  <c:v>ne</c:v>
                </c:pt>
                <c:pt idx="1">
                  <c:v>no</c:v>
                </c:pt>
                <c:pt idx="2">
                  <c:v>na</c:v>
                </c:pt>
                <c:pt idx="3">
                  <c:v>nc</c:v>
                </c:pt>
                <c:pt idx="4">
                  <c:v>eo</c:v>
                </c:pt>
                <c:pt idx="5">
                  <c:v>ea</c:v>
                </c:pt>
                <c:pt idx="6">
                  <c:v>ec</c:v>
                </c:pt>
                <c:pt idx="7">
                  <c:v>oa</c:v>
                </c:pt>
                <c:pt idx="8">
                  <c:v>oc</c:v>
                </c:pt>
                <c:pt idx="9">
                  <c:v>ca</c:v>
                </c:pt>
              </c:strCache>
            </c:strRef>
          </c:cat>
          <c:val>
            <c:numRef>
              <c:f>Sheet1!$B$99:$K$99</c:f>
              <c:numCache>
                <c:formatCode>General</c:formatCode>
                <c:ptCount val="10"/>
                <c:pt idx="0">
                  <c:v>0.22</c:v>
                </c:pt>
                <c:pt idx="1">
                  <c:v>0.05</c:v>
                </c:pt>
                <c:pt idx="2">
                  <c:v>0.43000000000000005</c:v>
                </c:pt>
                <c:pt idx="3">
                  <c:v>0.42000000000000004</c:v>
                </c:pt>
                <c:pt idx="4">
                  <c:v>0.19</c:v>
                </c:pt>
                <c:pt idx="5">
                  <c:v>8.0000000000000016E-2</c:v>
                </c:pt>
                <c:pt idx="6">
                  <c:v>4.0000000000000008E-2</c:v>
                </c:pt>
                <c:pt idx="7">
                  <c:v>0.2</c:v>
                </c:pt>
                <c:pt idx="8">
                  <c:v>0.25</c:v>
                </c:pt>
                <c:pt idx="9">
                  <c:v>0.56000000000000005</c:v>
                </c:pt>
              </c:numCache>
            </c:numRef>
          </c:val>
          <c:smooth val="0"/>
        </c:ser>
        <c:ser>
          <c:idx val="2"/>
          <c:order val="2"/>
          <c:tx>
            <c:strRef>
              <c:f>Sheet1!$A$100</c:f>
              <c:strCache>
                <c:ptCount val="1"/>
                <c:pt idx="0">
                  <c:v>value</c:v>
                </c:pt>
              </c:strCache>
            </c:strRef>
          </c:tx>
          <c:marker>
            <c:symbol val="circle"/>
            <c:size val="7"/>
            <c:spPr>
              <a:noFill/>
            </c:spPr>
          </c:marker>
          <c:cat>
            <c:strRef>
              <c:f>Sheet1!$B$97:$K$97</c:f>
              <c:strCache>
                <c:ptCount val="10"/>
                <c:pt idx="0">
                  <c:v>ne</c:v>
                </c:pt>
                <c:pt idx="1">
                  <c:v>no</c:v>
                </c:pt>
                <c:pt idx="2">
                  <c:v>na</c:v>
                </c:pt>
                <c:pt idx="3">
                  <c:v>nc</c:v>
                </c:pt>
                <c:pt idx="4">
                  <c:v>eo</c:v>
                </c:pt>
                <c:pt idx="5">
                  <c:v>ea</c:v>
                </c:pt>
                <c:pt idx="6">
                  <c:v>ec</c:v>
                </c:pt>
                <c:pt idx="7">
                  <c:v>oa</c:v>
                </c:pt>
                <c:pt idx="8">
                  <c:v>oc</c:v>
                </c:pt>
                <c:pt idx="9">
                  <c:v>ca</c:v>
                </c:pt>
              </c:strCache>
            </c:strRef>
          </c:cat>
          <c:val>
            <c:numRef>
              <c:f>Sheet1!$B$100:$K$100</c:f>
              <c:numCache>
                <c:formatCode>General</c:formatCode>
                <c:ptCount val="10"/>
                <c:pt idx="0">
                  <c:v>0.32000000000000006</c:v>
                </c:pt>
                <c:pt idx="1">
                  <c:v>0.32000000000000006</c:v>
                </c:pt>
                <c:pt idx="2">
                  <c:v>0.63000000000000012</c:v>
                </c:pt>
                <c:pt idx="3">
                  <c:v>0.29000000000000004</c:v>
                </c:pt>
                <c:pt idx="4">
                  <c:v>0.2</c:v>
                </c:pt>
                <c:pt idx="5">
                  <c:v>0.15000000000000002</c:v>
                </c:pt>
                <c:pt idx="6">
                  <c:v>6.0000000000000005E-2</c:v>
                </c:pt>
                <c:pt idx="7">
                  <c:v>0.43000000000000005</c:v>
                </c:pt>
                <c:pt idx="8">
                  <c:v>0.38000000000000006</c:v>
                </c:pt>
                <c:pt idx="9">
                  <c:v>0.59</c:v>
                </c:pt>
              </c:numCache>
            </c:numRef>
          </c:val>
          <c:smooth val="0"/>
        </c:ser>
        <c:dLbls>
          <c:showLegendKey val="0"/>
          <c:showVal val="0"/>
          <c:showCatName val="0"/>
          <c:showSerName val="0"/>
          <c:showPercent val="0"/>
          <c:showBubbleSize val="0"/>
        </c:dLbls>
        <c:marker val="1"/>
        <c:smooth val="0"/>
        <c:axId val="72605696"/>
        <c:axId val="72607616"/>
      </c:lineChart>
      <c:catAx>
        <c:axId val="72605696"/>
        <c:scaling>
          <c:orientation val="minMax"/>
        </c:scaling>
        <c:delete val="0"/>
        <c:axPos val="b"/>
        <c:majorTickMark val="out"/>
        <c:minorTickMark val="none"/>
        <c:tickLblPos val="nextTo"/>
        <c:crossAx val="72607616"/>
        <c:crosses val="autoZero"/>
        <c:auto val="1"/>
        <c:lblAlgn val="ctr"/>
        <c:lblOffset val="100"/>
        <c:noMultiLvlLbl val="0"/>
      </c:catAx>
      <c:valAx>
        <c:axId val="72607616"/>
        <c:scaling>
          <c:orientation val="minMax"/>
        </c:scaling>
        <c:delete val="0"/>
        <c:axPos val="l"/>
        <c:majorGridlines/>
        <c:title>
          <c:tx>
            <c:rich>
              <a:bodyPr rot="-5400000" vert="horz"/>
              <a:lstStyle/>
              <a:p>
                <a:pPr>
                  <a:defRPr sz="1200"/>
                </a:pPr>
                <a:r>
                  <a:rPr lang="en-US" sz="1200" dirty="0" smtClean="0"/>
                  <a:t>Absolute </a:t>
                </a:r>
                <a:r>
                  <a:rPr lang="en-US" sz="1200" dirty="0" err="1" smtClean="0"/>
                  <a:t>Intercorrelation</a:t>
                </a:r>
                <a:endParaRPr lang="en-US" sz="1200" dirty="0"/>
              </a:p>
            </c:rich>
          </c:tx>
          <c:overlay val="0"/>
        </c:title>
        <c:numFmt formatCode="General" sourceLinked="1"/>
        <c:majorTickMark val="out"/>
        <c:minorTickMark val="none"/>
        <c:tickLblPos val="nextTo"/>
        <c:crossAx val="72605696"/>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circle"/>
            <c:size val="7"/>
            <c:spPr>
              <a:noFill/>
            </c:spPr>
          </c:marker>
          <c:cat>
            <c:strRef>
              <c:f>'Beer &amp; Watson'!$E$3:$H$3</c:f>
              <c:strCache>
                <c:ptCount val="4"/>
                <c:pt idx="0">
                  <c:v>Married</c:v>
                </c:pt>
                <c:pt idx="1">
                  <c:v>Dating</c:v>
                </c:pt>
                <c:pt idx="2">
                  <c:v>Friend</c:v>
                </c:pt>
                <c:pt idx="3">
                  <c:v>Stranger</c:v>
                </c:pt>
              </c:strCache>
            </c:strRef>
          </c:cat>
          <c:val>
            <c:numRef>
              <c:f>'Beer &amp; Watson'!$E$4:$H$4</c:f>
              <c:numCache>
                <c:formatCode>General</c:formatCode>
                <c:ptCount val="4"/>
                <c:pt idx="0">
                  <c:v>0.24000000000000021</c:v>
                </c:pt>
                <c:pt idx="1">
                  <c:v>0.19</c:v>
                </c:pt>
                <c:pt idx="2">
                  <c:v>0.27</c:v>
                </c:pt>
                <c:pt idx="3">
                  <c:v>0.49000000000000032</c:v>
                </c:pt>
              </c:numCache>
            </c:numRef>
          </c:val>
          <c:smooth val="0"/>
        </c:ser>
        <c:dLbls>
          <c:showLegendKey val="0"/>
          <c:showVal val="0"/>
          <c:showCatName val="0"/>
          <c:showSerName val="0"/>
          <c:showPercent val="0"/>
          <c:showBubbleSize val="0"/>
        </c:dLbls>
        <c:marker val="1"/>
        <c:smooth val="0"/>
        <c:axId val="71214976"/>
        <c:axId val="71217152"/>
      </c:lineChart>
      <c:catAx>
        <c:axId val="71214976"/>
        <c:scaling>
          <c:orientation val="minMax"/>
        </c:scaling>
        <c:delete val="0"/>
        <c:axPos val="b"/>
        <c:majorTickMark val="out"/>
        <c:minorTickMark val="none"/>
        <c:tickLblPos val="nextTo"/>
        <c:crossAx val="71217152"/>
        <c:crosses val="autoZero"/>
        <c:auto val="1"/>
        <c:lblAlgn val="ctr"/>
        <c:lblOffset val="100"/>
        <c:noMultiLvlLbl val="0"/>
      </c:catAx>
      <c:valAx>
        <c:axId val="71217152"/>
        <c:scaling>
          <c:orientation val="minMax"/>
        </c:scaling>
        <c:delete val="0"/>
        <c:axPos val="l"/>
        <c:majorGridlines/>
        <c:numFmt formatCode="General" sourceLinked="1"/>
        <c:majorTickMark val="out"/>
        <c:minorTickMark val="none"/>
        <c:tickLblPos val="nextTo"/>
        <c:crossAx val="7121497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circle"/>
            <c:size val="7"/>
            <c:spPr>
              <a:noFill/>
            </c:spPr>
          </c:marker>
          <c:cat>
            <c:strRef>
              <c:f>EPD!$M$32:$P$32</c:f>
              <c:strCache>
                <c:ptCount val="4"/>
                <c:pt idx="0">
                  <c:v>self</c:v>
                </c:pt>
                <c:pt idx="1">
                  <c:v>close</c:v>
                </c:pt>
                <c:pt idx="2">
                  <c:v>middle</c:v>
                </c:pt>
                <c:pt idx="3">
                  <c:v>distant</c:v>
                </c:pt>
              </c:strCache>
            </c:strRef>
          </c:cat>
          <c:val>
            <c:numRef>
              <c:f>EPD!$M$33:$P$33</c:f>
              <c:numCache>
                <c:formatCode>General</c:formatCode>
                <c:ptCount val="4"/>
                <c:pt idx="0">
                  <c:v>0.11422603778313829</c:v>
                </c:pt>
                <c:pt idx="1">
                  <c:v>0.29219271828684867</c:v>
                </c:pt>
                <c:pt idx="2">
                  <c:v>0.33774809801495437</c:v>
                </c:pt>
                <c:pt idx="3">
                  <c:v>0.38741119852009331</c:v>
                </c:pt>
              </c:numCache>
            </c:numRef>
          </c:val>
          <c:smooth val="0"/>
        </c:ser>
        <c:dLbls>
          <c:showLegendKey val="0"/>
          <c:showVal val="0"/>
          <c:showCatName val="0"/>
          <c:showSerName val="0"/>
          <c:showPercent val="0"/>
          <c:showBubbleSize val="0"/>
        </c:dLbls>
        <c:marker val="1"/>
        <c:smooth val="0"/>
        <c:axId val="47555328"/>
        <c:axId val="47557248"/>
      </c:lineChart>
      <c:catAx>
        <c:axId val="47555328"/>
        <c:scaling>
          <c:orientation val="minMax"/>
        </c:scaling>
        <c:delete val="0"/>
        <c:axPos val="b"/>
        <c:majorTickMark val="out"/>
        <c:minorTickMark val="none"/>
        <c:tickLblPos val="nextTo"/>
        <c:crossAx val="47557248"/>
        <c:crosses val="autoZero"/>
        <c:auto val="1"/>
        <c:lblAlgn val="ctr"/>
        <c:lblOffset val="100"/>
        <c:noMultiLvlLbl val="0"/>
      </c:catAx>
      <c:valAx>
        <c:axId val="47557248"/>
        <c:scaling>
          <c:orientation val="minMax"/>
        </c:scaling>
        <c:delete val="0"/>
        <c:axPos val="l"/>
        <c:majorGridlines/>
        <c:title>
          <c:tx>
            <c:rich>
              <a:bodyPr rot="-5400000" vert="horz"/>
              <a:lstStyle/>
              <a:p>
                <a:pPr>
                  <a:defRPr sz="1200"/>
                </a:pPr>
                <a:r>
                  <a:rPr lang="en-US" sz="1200" dirty="0" smtClean="0"/>
                  <a:t>Average</a:t>
                </a:r>
                <a:r>
                  <a:rPr lang="en-US" sz="1200" baseline="0" dirty="0" smtClean="0"/>
                  <a:t> Absolute </a:t>
                </a:r>
                <a:r>
                  <a:rPr lang="en-US" sz="1200" baseline="0" dirty="0" err="1" smtClean="0"/>
                  <a:t>Intercorrelation</a:t>
                </a:r>
                <a:endParaRPr lang="en-US" sz="1200" dirty="0"/>
              </a:p>
            </c:rich>
          </c:tx>
          <c:layout/>
          <c:overlay val="0"/>
        </c:title>
        <c:numFmt formatCode="General" sourceLinked="1"/>
        <c:majorTickMark val="out"/>
        <c:minorTickMark val="none"/>
        <c:tickLblPos val="nextTo"/>
        <c:crossAx val="4755532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circle"/>
            <c:size val="7"/>
            <c:spPr>
              <a:noFill/>
            </c:spPr>
          </c:marker>
          <c:cat>
            <c:strRef>
              <c:f>diss!$N$16:$Q$16</c:f>
              <c:strCache>
                <c:ptCount val="4"/>
                <c:pt idx="0">
                  <c:v>Self</c:v>
                </c:pt>
                <c:pt idx="1">
                  <c:v>Info</c:v>
                </c:pt>
                <c:pt idx="2">
                  <c:v>Video</c:v>
                </c:pt>
                <c:pt idx="3">
                  <c:v>Photo</c:v>
                </c:pt>
              </c:strCache>
            </c:strRef>
          </c:cat>
          <c:val>
            <c:numRef>
              <c:f>diss!$N$17:$Q$17</c:f>
              <c:numCache>
                <c:formatCode>General</c:formatCode>
                <c:ptCount val="4"/>
                <c:pt idx="0">
                  <c:v>0.20162518505064736</c:v>
                </c:pt>
                <c:pt idx="1">
                  <c:v>0.53666133484773337</c:v>
                </c:pt>
                <c:pt idx="2">
                  <c:v>0.48107890923808466</c:v>
                </c:pt>
                <c:pt idx="3">
                  <c:v>0.44533821679179025</c:v>
                </c:pt>
              </c:numCache>
            </c:numRef>
          </c:val>
          <c:smooth val="0"/>
        </c:ser>
        <c:dLbls>
          <c:showLegendKey val="0"/>
          <c:showVal val="0"/>
          <c:showCatName val="0"/>
          <c:showSerName val="0"/>
          <c:showPercent val="0"/>
          <c:showBubbleSize val="0"/>
        </c:dLbls>
        <c:marker val="1"/>
        <c:smooth val="0"/>
        <c:axId val="68358144"/>
        <c:axId val="68360064"/>
      </c:lineChart>
      <c:catAx>
        <c:axId val="68358144"/>
        <c:scaling>
          <c:orientation val="minMax"/>
        </c:scaling>
        <c:delete val="0"/>
        <c:axPos val="b"/>
        <c:majorTickMark val="out"/>
        <c:minorTickMark val="none"/>
        <c:tickLblPos val="nextTo"/>
        <c:crossAx val="68360064"/>
        <c:crosses val="autoZero"/>
        <c:auto val="1"/>
        <c:lblAlgn val="ctr"/>
        <c:lblOffset val="100"/>
        <c:noMultiLvlLbl val="0"/>
      </c:catAx>
      <c:valAx>
        <c:axId val="68360064"/>
        <c:scaling>
          <c:orientation val="minMax"/>
        </c:scaling>
        <c:delete val="0"/>
        <c:axPos val="l"/>
        <c:majorGridlines/>
        <c:title>
          <c:tx>
            <c:rich>
              <a:bodyPr rot="-5400000" vert="horz"/>
              <a:lstStyle/>
              <a:p>
                <a:pPr>
                  <a:defRPr sz="1200"/>
                </a:pPr>
                <a:r>
                  <a:rPr lang="en-US" sz="1200" dirty="0" smtClean="0"/>
                  <a:t>Average Absolute </a:t>
                </a:r>
                <a:r>
                  <a:rPr lang="en-US" sz="1200" dirty="0" err="1" smtClean="0"/>
                  <a:t>Intercorrelation</a:t>
                </a:r>
                <a:endParaRPr lang="en-US" sz="1200" dirty="0"/>
              </a:p>
            </c:rich>
          </c:tx>
          <c:layout/>
          <c:overlay val="0"/>
        </c:title>
        <c:numFmt formatCode="General" sourceLinked="1"/>
        <c:majorTickMark val="out"/>
        <c:minorTickMark val="none"/>
        <c:tickLblPos val="nextTo"/>
        <c:crossAx val="6835814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WF!$N$4</c:f>
              <c:strCache>
                <c:ptCount val="1"/>
                <c:pt idx="0">
                  <c:v>no E</c:v>
                </c:pt>
              </c:strCache>
            </c:strRef>
          </c:tx>
          <c:marker>
            <c:symbol val="circle"/>
            <c:size val="7"/>
            <c:spPr>
              <a:noFill/>
            </c:spPr>
          </c:marker>
          <c:cat>
            <c:strRef>
              <c:f>WF!$O$2:$Q$2</c:f>
              <c:strCache>
                <c:ptCount val="3"/>
                <c:pt idx="0">
                  <c:v>Self</c:v>
                </c:pt>
                <c:pt idx="1">
                  <c:v>Facts</c:v>
                </c:pt>
                <c:pt idx="2">
                  <c:v>Values</c:v>
                </c:pt>
              </c:strCache>
            </c:strRef>
          </c:cat>
          <c:val>
            <c:numRef>
              <c:f>WF!$O$4:$Q$4</c:f>
              <c:numCache>
                <c:formatCode>General</c:formatCode>
                <c:ptCount val="3"/>
                <c:pt idx="0">
                  <c:v>0.16173626788383771</c:v>
                </c:pt>
                <c:pt idx="1">
                  <c:v>0.32875775006740782</c:v>
                </c:pt>
                <c:pt idx="2">
                  <c:v>0.45013958392335385</c:v>
                </c:pt>
              </c:numCache>
            </c:numRef>
          </c:val>
          <c:smooth val="0"/>
        </c:ser>
        <c:dLbls>
          <c:showLegendKey val="0"/>
          <c:showVal val="0"/>
          <c:showCatName val="0"/>
          <c:showSerName val="0"/>
          <c:showPercent val="0"/>
          <c:showBubbleSize val="0"/>
        </c:dLbls>
        <c:marker val="1"/>
        <c:smooth val="0"/>
        <c:axId val="71172864"/>
        <c:axId val="71174784"/>
      </c:lineChart>
      <c:catAx>
        <c:axId val="71172864"/>
        <c:scaling>
          <c:orientation val="minMax"/>
        </c:scaling>
        <c:delete val="0"/>
        <c:axPos val="b"/>
        <c:majorTickMark val="out"/>
        <c:minorTickMark val="none"/>
        <c:tickLblPos val="nextTo"/>
        <c:crossAx val="71174784"/>
        <c:crosses val="autoZero"/>
        <c:auto val="1"/>
        <c:lblAlgn val="ctr"/>
        <c:lblOffset val="100"/>
        <c:noMultiLvlLbl val="0"/>
      </c:catAx>
      <c:valAx>
        <c:axId val="71174784"/>
        <c:scaling>
          <c:orientation val="minMax"/>
        </c:scaling>
        <c:delete val="0"/>
        <c:axPos val="l"/>
        <c:majorGridlines/>
        <c:title>
          <c:tx>
            <c:rich>
              <a:bodyPr rot="-5400000" vert="horz"/>
              <a:lstStyle/>
              <a:p>
                <a:pPr>
                  <a:defRPr sz="1200"/>
                </a:pPr>
                <a:r>
                  <a:rPr lang="en-US" sz="1200" dirty="0" smtClean="0"/>
                  <a:t>Average Absolute </a:t>
                </a:r>
                <a:r>
                  <a:rPr lang="en-US" sz="1200" dirty="0" err="1" smtClean="0"/>
                  <a:t>Intercorrelation</a:t>
                </a:r>
                <a:endParaRPr lang="en-US" sz="1200" dirty="0"/>
              </a:p>
            </c:rich>
          </c:tx>
          <c:layout/>
          <c:overlay val="0"/>
        </c:title>
        <c:numFmt formatCode="General" sourceLinked="1"/>
        <c:majorTickMark val="out"/>
        <c:minorTickMark val="none"/>
        <c:tickLblPos val="nextTo"/>
        <c:crossAx val="7117286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EE!$N$26</c:f>
              <c:strCache>
                <c:ptCount val="1"/>
                <c:pt idx="0">
                  <c:v>fvn</c:v>
                </c:pt>
              </c:strCache>
            </c:strRef>
          </c:tx>
          <c:marker>
            <c:symbol val="circle"/>
            <c:size val="7"/>
            <c:spPr>
              <a:noFill/>
            </c:spPr>
          </c:marker>
          <c:cat>
            <c:strRef>
              <c:f>EE!$O$25:$Q$25</c:f>
              <c:strCache>
                <c:ptCount val="3"/>
                <c:pt idx="0">
                  <c:v>T1</c:v>
                </c:pt>
                <c:pt idx="1">
                  <c:v>T2</c:v>
                </c:pt>
                <c:pt idx="2">
                  <c:v>T3</c:v>
                </c:pt>
              </c:strCache>
            </c:strRef>
          </c:cat>
          <c:val>
            <c:numRef>
              <c:f>EE!$O$26:$Q$26</c:f>
              <c:numCache>
                <c:formatCode>General</c:formatCode>
                <c:ptCount val="3"/>
                <c:pt idx="0">
                  <c:v>0.24136810956918686</c:v>
                </c:pt>
                <c:pt idx="1">
                  <c:v>0.3131519381334838</c:v>
                </c:pt>
                <c:pt idx="2">
                  <c:v>0.36442093861408514</c:v>
                </c:pt>
              </c:numCache>
            </c:numRef>
          </c:val>
          <c:smooth val="0"/>
        </c:ser>
        <c:ser>
          <c:idx val="1"/>
          <c:order val="1"/>
          <c:tx>
            <c:strRef>
              <c:f>EE!$N$27</c:f>
              <c:strCache>
                <c:ptCount val="1"/>
                <c:pt idx="0">
                  <c:v>nfv</c:v>
                </c:pt>
              </c:strCache>
            </c:strRef>
          </c:tx>
          <c:marker>
            <c:symbol val="circle"/>
            <c:size val="7"/>
            <c:spPr>
              <a:noFill/>
            </c:spPr>
          </c:marker>
          <c:cat>
            <c:strRef>
              <c:f>EE!$O$25:$Q$25</c:f>
              <c:strCache>
                <c:ptCount val="3"/>
                <c:pt idx="0">
                  <c:v>T1</c:v>
                </c:pt>
                <c:pt idx="1">
                  <c:v>T2</c:v>
                </c:pt>
                <c:pt idx="2">
                  <c:v>T3</c:v>
                </c:pt>
              </c:strCache>
            </c:strRef>
          </c:cat>
          <c:val>
            <c:numRef>
              <c:f>EE!$O$27:$Q$27</c:f>
              <c:numCache>
                <c:formatCode>General</c:formatCode>
                <c:ptCount val="3"/>
                <c:pt idx="0">
                  <c:v>0.33431996601105979</c:v>
                </c:pt>
                <c:pt idx="1">
                  <c:v>0.24751323324233418</c:v>
                </c:pt>
                <c:pt idx="2">
                  <c:v>0.3040724659966399</c:v>
                </c:pt>
              </c:numCache>
            </c:numRef>
          </c:val>
          <c:smooth val="0"/>
        </c:ser>
        <c:ser>
          <c:idx val="2"/>
          <c:order val="2"/>
          <c:tx>
            <c:strRef>
              <c:f>EE!$N$28</c:f>
              <c:strCache>
                <c:ptCount val="1"/>
                <c:pt idx="0">
                  <c:v>vnf</c:v>
                </c:pt>
              </c:strCache>
            </c:strRef>
          </c:tx>
          <c:marker>
            <c:symbol val="circle"/>
            <c:size val="7"/>
            <c:spPr>
              <a:noFill/>
            </c:spPr>
          </c:marker>
          <c:cat>
            <c:strRef>
              <c:f>EE!$O$25:$Q$25</c:f>
              <c:strCache>
                <c:ptCount val="3"/>
                <c:pt idx="0">
                  <c:v>T1</c:v>
                </c:pt>
                <c:pt idx="1">
                  <c:v>T2</c:v>
                </c:pt>
                <c:pt idx="2">
                  <c:v>T3</c:v>
                </c:pt>
              </c:strCache>
            </c:strRef>
          </c:cat>
          <c:val>
            <c:numRef>
              <c:f>EE!$O$28:$Q$28</c:f>
              <c:numCache>
                <c:formatCode>General</c:formatCode>
                <c:ptCount val="3"/>
                <c:pt idx="0">
                  <c:v>0.41414666594192645</c:v>
                </c:pt>
                <c:pt idx="1">
                  <c:v>0.3442963957294104</c:v>
                </c:pt>
                <c:pt idx="2">
                  <c:v>0.3527638809107263</c:v>
                </c:pt>
              </c:numCache>
            </c:numRef>
          </c:val>
          <c:smooth val="0"/>
        </c:ser>
        <c:dLbls>
          <c:showLegendKey val="0"/>
          <c:showVal val="0"/>
          <c:showCatName val="0"/>
          <c:showSerName val="0"/>
          <c:showPercent val="0"/>
          <c:showBubbleSize val="0"/>
        </c:dLbls>
        <c:marker val="1"/>
        <c:smooth val="0"/>
        <c:axId val="68458752"/>
        <c:axId val="68465024"/>
      </c:lineChart>
      <c:catAx>
        <c:axId val="68458752"/>
        <c:scaling>
          <c:orientation val="minMax"/>
        </c:scaling>
        <c:delete val="0"/>
        <c:axPos val="b"/>
        <c:majorTickMark val="out"/>
        <c:minorTickMark val="none"/>
        <c:tickLblPos val="nextTo"/>
        <c:crossAx val="68465024"/>
        <c:crosses val="autoZero"/>
        <c:auto val="1"/>
        <c:lblAlgn val="ctr"/>
        <c:lblOffset val="100"/>
        <c:noMultiLvlLbl val="0"/>
      </c:catAx>
      <c:valAx>
        <c:axId val="68465024"/>
        <c:scaling>
          <c:orientation val="minMax"/>
        </c:scaling>
        <c:delete val="0"/>
        <c:axPos val="l"/>
        <c:majorGridlines/>
        <c:title>
          <c:tx>
            <c:rich>
              <a:bodyPr rot="-5400000" vert="horz"/>
              <a:lstStyle/>
              <a:p>
                <a:pPr>
                  <a:defRPr sz="1200"/>
                </a:pPr>
                <a:r>
                  <a:rPr lang="en-US" sz="1200" dirty="0" smtClean="0"/>
                  <a:t>Average Absolute </a:t>
                </a:r>
                <a:r>
                  <a:rPr lang="en-US" sz="1200" dirty="0" err="1" smtClean="0"/>
                  <a:t>Intercorrelation</a:t>
                </a:r>
                <a:endParaRPr lang="en-US" sz="1200" dirty="0"/>
              </a:p>
            </c:rich>
          </c:tx>
          <c:layout/>
          <c:overlay val="0"/>
        </c:title>
        <c:numFmt formatCode="General" sourceLinked="1"/>
        <c:majorTickMark val="out"/>
        <c:minorTickMark val="none"/>
        <c:tickLblPos val="nextTo"/>
        <c:crossAx val="684587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Galton!$U$6</c:f>
              <c:strCache>
                <c:ptCount val="1"/>
                <c:pt idx="0">
                  <c:v>Group</c:v>
                </c:pt>
              </c:strCache>
            </c:strRef>
          </c:tx>
          <c:marker>
            <c:symbol val="circle"/>
            <c:size val="7"/>
            <c:spPr>
              <a:noFill/>
            </c:spPr>
          </c:marker>
          <c:cat>
            <c:strRef>
              <c:f>Galton!$T$7:$T$9</c:f>
              <c:strCache>
                <c:ptCount val="3"/>
                <c:pt idx="0">
                  <c:v>Self</c:v>
                </c:pt>
                <c:pt idx="1">
                  <c:v>Ambiguous</c:v>
                </c:pt>
                <c:pt idx="2">
                  <c:v>Definitive</c:v>
                </c:pt>
              </c:strCache>
            </c:strRef>
          </c:cat>
          <c:val>
            <c:numRef>
              <c:f>Galton!$U$7:$U$9</c:f>
              <c:numCache>
                <c:formatCode>General</c:formatCode>
                <c:ptCount val="3"/>
                <c:pt idx="0">
                  <c:v>0.17865343079008142</c:v>
                </c:pt>
                <c:pt idx="1">
                  <c:v>0.25427002908803675</c:v>
                </c:pt>
                <c:pt idx="2">
                  <c:v>0.41096682047260835</c:v>
                </c:pt>
              </c:numCache>
            </c:numRef>
          </c:val>
          <c:smooth val="0"/>
        </c:ser>
        <c:ser>
          <c:idx val="1"/>
          <c:order val="1"/>
          <c:tx>
            <c:strRef>
              <c:f>Galton!$V$6</c:f>
              <c:strCache>
                <c:ptCount val="1"/>
                <c:pt idx="0">
                  <c:v>Individual</c:v>
                </c:pt>
              </c:strCache>
            </c:strRef>
          </c:tx>
          <c:marker>
            <c:symbol val="circle"/>
            <c:size val="7"/>
            <c:spPr>
              <a:noFill/>
            </c:spPr>
          </c:marker>
          <c:cat>
            <c:strRef>
              <c:f>Galton!$T$7:$T$9</c:f>
              <c:strCache>
                <c:ptCount val="3"/>
                <c:pt idx="0">
                  <c:v>Self</c:v>
                </c:pt>
                <c:pt idx="1">
                  <c:v>Ambiguous</c:v>
                </c:pt>
                <c:pt idx="2">
                  <c:v>Definitive</c:v>
                </c:pt>
              </c:strCache>
            </c:strRef>
          </c:cat>
          <c:val>
            <c:numRef>
              <c:f>Galton!$V$7:$V$9</c:f>
              <c:numCache>
                <c:formatCode>General</c:formatCode>
                <c:ptCount val="3"/>
                <c:pt idx="0">
                  <c:v>0.20390788099471951</c:v>
                </c:pt>
                <c:pt idx="1">
                  <c:v>0.26685238039890635</c:v>
                </c:pt>
                <c:pt idx="2">
                  <c:v>0.46868942696599186</c:v>
                </c:pt>
              </c:numCache>
            </c:numRef>
          </c:val>
          <c:smooth val="0"/>
        </c:ser>
        <c:dLbls>
          <c:showLegendKey val="0"/>
          <c:showVal val="0"/>
          <c:showCatName val="0"/>
          <c:showSerName val="0"/>
          <c:showPercent val="0"/>
          <c:showBubbleSize val="0"/>
        </c:dLbls>
        <c:marker val="1"/>
        <c:smooth val="0"/>
        <c:axId val="68547712"/>
        <c:axId val="68549632"/>
      </c:lineChart>
      <c:catAx>
        <c:axId val="68547712"/>
        <c:scaling>
          <c:orientation val="minMax"/>
        </c:scaling>
        <c:delete val="0"/>
        <c:axPos val="b"/>
        <c:majorTickMark val="out"/>
        <c:minorTickMark val="none"/>
        <c:tickLblPos val="nextTo"/>
        <c:crossAx val="68549632"/>
        <c:crosses val="autoZero"/>
        <c:auto val="1"/>
        <c:lblAlgn val="ctr"/>
        <c:lblOffset val="100"/>
        <c:noMultiLvlLbl val="0"/>
      </c:catAx>
      <c:valAx>
        <c:axId val="68549632"/>
        <c:scaling>
          <c:orientation val="minMax"/>
        </c:scaling>
        <c:delete val="0"/>
        <c:axPos val="l"/>
        <c:majorGridlines/>
        <c:numFmt formatCode="General" sourceLinked="1"/>
        <c:majorTickMark val="out"/>
        <c:minorTickMark val="none"/>
        <c:tickLblPos val="nextTo"/>
        <c:crossAx val="685477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Paulhus</a:t>
            </a:r>
            <a:r>
              <a:rPr lang="en-US" dirty="0" smtClean="0"/>
              <a:t> &amp; Bruce</a:t>
            </a:r>
            <a:r>
              <a:rPr lang="en-US" baseline="0" dirty="0" smtClean="0"/>
              <a:t>, 1992</a:t>
            </a:r>
            <a:endParaRPr lang="en-US" dirty="0"/>
          </a:p>
        </c:rich>
      </c:tx>
      <c:layout/>
      <c:overlay val="0"/>
    </c:title>
    <c:autoTitleDeleted val="0"/>
    <c:plotArea>
      <c:layout/>
      <c:lineChart>
        <c:grouping val="standard"/>
        <c:varyColors val="0"/>
        <c:ser>
          <c:idx val="0"/>
          <c:order val="0"/>
          <c:tx>
            <c:strRef>
              <c:f>Sheet1!$B$1</c:f>
              <c:strCache>
                <c:ptCount val="1"/>
                <c:pt idx="0">
                  <c:v>Column1</c:v>
                </c:pt>
              </c:strCache>
            </c:strRef>
          </c:tx>
          <c:marker>
            <c:symbol val="circle"/>
            <c:size val="7"/>
            <c:spPr>
              <a:noFill/>
            </c:spPr>
          </c:marker>
          <c:cat>
            <c:strRef>
              <c:f>Sheet1!$A$2:$A$5</c:f>
              <c:strCache>
                <c:ptCount val="4"/>
                <c:pt idx="0">
                  <c:v>Self</c:v>
                </c:pt>
                <c:pt idx="1">
                  <c:v>Week 7</c:v>
                </c:pt>
                <c:pt idx="2">
                  <c:v>Week 4</c:v>
                </c:pt>
                <c:pt idx="3">
                  <c:v>Week 1</c:v>
                </c:pt>
              </c:strCache>
            </c:strRef>
          </c:cat>
          <c:val>
            <c:numRef>
              <c:f>Sheet1!$B$2:$B$5</c:f>
              <c:numCache>
                <c:formatCode>General</c:formatCode>
                <c:ptCount val="4"/>
                <c:pt idx="0">
                  <c:v>0.18000000000000008</c:v>
                </c:pt>
                <c:pt idx="1">
                  <c:v>0.5</c:v>
                </c:pt>
                <c:pt idx="2">
                  <c:v>0.56999999999999995</c:v>
                </c:pt>
                <c:pt idx="3">
                  <c:v>0.66000000000000036</c:v>
                </c:pt>
              </c:numCache>
            </c:numRef>
          </c:val>
          <c:smooth val="0"/>
        </c:ser>
        <c:dLbls>
          <c:showLegendKey val="0"/>
          <c:showVal val="0"/>
          <c:showCatName val="0"/>
          <c:showSerName val="0"/>
          <c:showPercent val="0"/>
          <c:showBubbleSize val="0"/>
        </c:dLbls>
        <c:marker val="1"/>
        <c:smooth val="0"/>
        <c:axId val="73926528"/>
        <c:axId val="73945472"/>
      </c:lineChart>
      <c:catAx>
        <c:axId val="73926528"/>
        <c:scaling>
          <c:orientation val="minMax"/>
        </c:scaling>
        <c:delete val="0"/>
        <c:axPos val="b"/>
        <c:majorTickMark val="out"/>
        <c:minorTickMark val="none"/>
        <c:tickLblPos val="nextTo"/>
        <c:txPr>
          <a:bodyPr rot="-5400000" vert="horz"/>
          <a:lstStyle/>
          <a:p>
            <a:pPr>
              <a:defRPr/>
            </a:pPr>
            <a:endParaRPr lang="en-US"/>
          </a:p>
        </c:txPr>
        <c:crossAx val="73945472"/>
        <c:crosses val="autoZero"/>
        <c:auto val="0"/>
        <c:lblAlgn val="ctr"/>
        <c:lblOffset val="100"/>
        <c:noMultiLvlLbl val="0"/>
      </c:catAx>
      <c:valAx>
        <c:axId val="73945472"/>
        <c:scaling>
          <c:orientation val="minMax"/>
        </c:scaling>
        <c:delete val="0"/>
        <c:axPos val="l"/>
        <c:majorGridlines/>
        <c:numFmt formatCode="General" sourceLinked="1"/>
        <c:majorTickMark val="out"/>
        <c:minorTickMark val="none"/>
        <c:tickLblPos val="nextTo"/>
        <c:crossAx val="73926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Borkenau &amp; </a:t>
            </a:r>
            <a:r>
              <a:rPr lang="en-US" dirty="0" err="1" smtClean="0"/>
              <a:t>Liebler</a:t>
            </a:r>
            <a:r>
              <a:rPr lang="en-US" dirty="0" smtClean="0"/>
              <a:t>, 1994</a:t>
            </a:r>
            <a:endParaRPr lang="en-US" dirty="0"/>
          </a:p>
        </c:rich>
      </c:tx>
      <c:layout/>
      <c:overlay val="0"/>
    </c:title>
    <c:autoTitleDeleted val="0"/>
    <c:plotArea>
      <c:layout/>
      <c:lineChart>
        <c:grouping val="standard"/>
        <c:varyColors val="0"/>
        <c:ser>
          <c:idx val="0"/>
          <c:order val="0"/>
          <c:tx>
            <c:strRef>
              <c:f>Sheet1!$B$1</c:f>
              <c:strCache>
                <c:ptCount val="1"/>
                <c:pt idx="0">
                  <c:v>Column1</c:v>
                </c:pt>
              </c:strCache>
            </c:strRef>
          </c:tx>
          <c:marker>
            <c:symbol val="circle"/>
            <c:size val="7"/>
            <c:spPr>
              <a:noFill/>
            </c:spPr>
          </c:marker>
          <c:cat>
            <c:strRef>
              <c:f>Sheet1!$A$2:$A$5</c:f>
              <c:strCache>
                <c:ptCount val="4"/>
                <c:pt idx="0">
                  <c:v>Self</c:v>
                </c:pt>
                <c:pt idx="1">
                  <c:v>Sound-Film</c:v>
                </c:pt>
                <c:pt idx="2">
                  <c:v>Silent Film</c:v>
                </c:pt>
                <c:pt idx="3">
                  <c:v>Still Photo</c:v>
                </c:pt>
              </c:strCache>
            </c:strRef>
          </c:cat>
          <c:val>
            <c:numRef>
              <c:f>Sheet1!$B$2:$B$5</c:f>
              <c:numCache>
                <c:formatCode>General</c:formatCode>
                <c:ptCount val="4"/>
                <c:pt idx="0">
                  <c:v>0.14000000000000001</c:v>
                </c:pt>
                <c:pt idx="1">
                  <c:v>0.26</c:v>
                </c:pt>
                <c:pt idx="2">
                  <c:v>0.28999999999999998</c:v>
                </c:pt>
                <c:pt idx="3">
                  <c:v>0.35</c:v>
                </c:pt>
              </c:numCache>
            </c:numRef>
          </c:val>
          <c:smooth val="0"/>
        </c:ser>
        <c:dLbls>
          <c:showLegendKey val="0"/>
          <c:showVal val="0"/>
          <c:showCatName val="0"/>
          <c:showSerName val="0"/>
          <c:showPercent val="0"/>
          <c:showBubbleSize val="0"/>
        </c:dLbls>
        <c:marker val="1"/>
        <c:smooth val="0"/>
        <c:axId val="74090752"/>
        <c:axId val="74110080"/>
      </c:lineChart>
      <c:catAx>
        <c:axId val="74090752"/>
        <c:scaling>
          <c:orientation val="minMax"/>
        </c:scaling>
        <c:delete val="0"/>
        <c:axPos val="b"/>
        <c:majorTickMark val="out"/>
        <c:minorTickMark val="none"/>
        <c:tickLblPos val="nextTo"/>
        <c:crossAx val="74110080"/>
        <c:crosses val="autoZero"/>
        <c:auto val="1"/>
        <c:lblAlgn val="ctr"/>
        <c:lblOffset val="100"/>
        <c:noMultiLvlLbl val="0"/>
      </c:catAx>
      <c:valAx>
        <c:axId val="74110080"/>
        <c:scaling>
          <c:orientation val="minMax"/>
        </c:scaling>
        <c:delete val="0"/>
        <c:axPos val="l"/>
        <c:majorGridlines/>
        <c:numFmt formatCode="General" sourceLinked="1"/>
        <c:majorTickMark val="out"/>
        <c:minorTickMark val="none"/>
        <c:tickLblPos val="nextTo"/>
        <c:crossAx val="740907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BBF86-2AC2-4F34-BAA4-2C056ED2659B}" type="datetimeFigureOut">
              <a:rPr lang="en-US" smtClean="0"/>
              <a:pPr/>
              <a:t>6/29/2012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B6E17-C18D-4D01-BAD3-3968225B8A5D}" type="slidenum">
              <a:rPr lang="en-US" smtClean="0"/>
              <a:pPr/>
              <a:t>‹#›</a:t>
            </a:fld>
            <a:endParaRPr lang="en-US"/>
          </a:p>
        </p:txBody>
      </p:sp>
    </p:spTree>
    <p:extLst>
      <p:ext uri="{BB962C8B-B14F-4D97-AF65-F5344CB8AC3E}">
        <p14:creationId xmlns:p14="http://schemas.microsoft.com/office/powerpoint/2010/main" val="334461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differentiation, I mean the extent</a:t>
            </a:r>
            <a:r>
              <a:rPr lang="en-US" baseline="0" dirty="0" smtClean="0"/>
              <a:t> to which we view trait concepts in others (explicitly or implicitly) as overlapping or interdependent.</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Study 2, I wanted to start looking at the viability of an information-based account of differentiation.  So I tried to strip it all the way down to the bare essentials.  </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there’s not necessarily an a priori way of laying these out in terms of “level of information”, we can’t read much into a linear trend (or in this case, lack thereof).  The self/peer difference is once again fairly pronounced, and the video/photo conditions are difficult to distinguish from one another, but there’s a red flag here: when participants received an informative sentence (in addition to a photograph) describing the target individual, trait judgments of the individual were actually </a:t>
            </a:r>
            <a:r>
              <a:rPr lang="en-US" i="1" baseline="0" dirty="0" smtClean="0"/>
              <a:t>less</a:t>
            </a:r>
            <a:r>
              <a:rPr lang="en-US" baseline="0" dirty="0" smtClean="0"/>
              <a:t> differentiated than when participants looked at only a photograph.  Strange, but it’s quite possible that the answer lies in what kind of information the participant received.  In this study, all informative sentences pertained to Agreeableness, a highly evaluative trait.  So, despite the fact there was technically more information available, there was less differentiation.  But that can probably be explained by evaluation.  Maybe more on this, too.</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we’ve seen that it’s not simply a case of information quantity</a:t>
            </a:r>
            <a:r>
              <a:rPr lang="en-US" baseline="0" dirty="0" smtClean="0"/>
              <a:t>, but the kind of information matters, too.  So in this study, we tried to hold quantity relatively constant while adjusting the type of information the participant received.  </a:t>
            </a:r>
          </a:p>
          <a:p>
            <a:r>
              <a:rPr lang="en-US" baseline="0" dirty="0" smtClean="0"/>
              <a:t>Values = things very important to the participant (religion, family, financial or academic success)</a:t>
            </a:r>
          </a:p>
          <a:p>
            <a:r>
              <a:rPr lang="en-US" baseline="0" dirty="0" smtClean="0"/>
              <a:t>Facts = things that may be less consequential, but made you different (my family was a traveling band of clowns)</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again, the self/peer difference is clear.  But here, we’re seeing an information type difference.  Individuating</a:t>
            </a:r>
            <a:r>
              <a:rPr lang="en-US" baseline="0" dirty="0" smtClean="0"/>
              <a:t> facts are, well, indeed more individuating.  One thing worth noting here: value revelations are strongly evaluative (peer ratings of agreeableness were significantly higher after value vs. fact revelations).  So again, information is good, so long as it’s not highly evaluative information.  </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Alright,</a:t>
            </a:r>
            <a:r>
              <a:rPr lang="en-US" baseline="0" dirty="0" smtClean="0"/>
              <a:t> so we examined quantity and quality separately, let’s try them simultaneously.</a:t>
            </a:r>
          </a:p>
          <a:p>
            <a:endParaRPr lang="en-US" baseline="0" dirty="0" smtClean="0"/>
          </a:p>
          <a:p>
            <a:r>
              <a:rPr lang="en-US" baseline="0" dirty="0" smtClean="0"/>
              <a:t>So each participant is making three separate judgments of the same target, but they receive information in a different order.</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question quantity:</a:t>
            </a:r>
            <a:r>
              <a:rPr lang="en-US" baseline="0" dirty="0" smtClean="0"/>
              <a:t> no general trend here.  Perhaps it’s because this doesn’t represent enough information, but I’m open to other suggestions as well.</a:t>
            </a:r>
          </a:p>
          <a:p>
            <a:endParaRPr lang="en-US" baseline="0" dirty="0" smtClean="0"/>
          </a:p>
          <a:p>
            <a:r>
              <a:rPr lang="en-US" baseline="0" dirty="0" smtClean="0"/>
              <a:t>Second question: quality. First we should note that the red and green lines show a parallel pattern, while the blue line shows something different.  In fact, the blue line shows a trend opposite to what we might expect based on a purely informational account the effect.  What interests me, based on what we learned in the previous study, is what happened when fact-related information was presented.  For the blue line, facts were presented first.  And the basic pattern is that regardless of where in temporal space facts were presented, individuation seemed to be at its highest.  These are preliminary findings, but the early verdict seems to be that facts individuate, but values and small slices of nonverbal behavior do not.  Again, the blue line is the most interesting to me, as it seems that as more information accrues, individuation is being hampered.  I’ll be interested to see how that turns out, and what the implications for accuracy might be.</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to summarize:</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does a purely informational account</a:t>
            </a:r>
            <a:r>
              <a:rPr lang="en-US" baseline="0" dirty="0" smtClean="0"/>
              <a:t> work?  Not exactly.  More is probably better, but at the early stages especially, what type of “more” matters.  When it’s evaluative, it seems to foster over-utilization or over generalization.  </a:t>
            </a:r>
          </a:p>
          <a:p>
            <a:endParaRPr lang="en-US" baseline="0" dirty="0" smtClean="0"/>
          </a:p>
          <a:p>
            <a:r>
              <a:rPr lang="en-US" baseline="0" dirty="0" smtClean="0"/>
              <a:t> </a:t>
            </a:r>
            <a:r>
              <a:rPr lang="en-US" dirty="0" smtClean="0"/>
              <a:t>I haven’t forgotten</a:t>
            </a:r>
            <a:r>
              <a:rPr lang="en-US" baseline="0" dirty="0" smtClean="0"/>
              <a:t> about our other explanation, but it would be hard to attribute any of the differences we saw here to motivation.  That is not to say that motivation isn’t important for </a:t>
            </a:r>
            <a:r>
              <a:rPr lang="en-US" baseline="0" dirty="0" err="1" smtClean="0"/>
              <a:t>differentation</a:t>
            </a:r>
            <a:r>
              <a:rPr lang="en-US" baseline="0" dirty="0" smtClean="0"/>
              <a:t>, however.  We need either more research or more examination of existing research to determine its unique and interactive effects with information.  And motivational accounts can help clarify some extant confusion in the data.  For example, both an informational and an evaluation-based account would have had individuals rate their dating partners more simply than spouses rate each other, but that didn’t happen.  If you invoke motivation, one could argue that new dating relationships probably draw the most of our attention and thus perhaps generate the most complex evaluations.</a:t>
            </a:r>
          </a:p>
          <a:p>
            <a:endParaRPr lang="en-US" baseline="0" dirty="0" smtClean="0"/>
          </a:p>
          <a:p>
            <a:r>
              <a:rPr lang="en-US" baseline="0" dirty="0" smtClean="0"/>
              <a:t>Further extrapolating from this, what we might find is that motivation increases differentiation but not accuracy.  Whereas increases in information and decreases in the use of halos increase differentiation and accuracy. </a:t>
            </a:r>
          </a:p>
          <a:p>
            <a:endParaRPr lang="en-US" baseline="0" dirty="0" smtClean="0"/>
          </a:p>
          <a:p>
            <a:r>
              <a:rPr lang="en-US" baseline="0" dirty="0" smtClean="0"/>
              <a:t>I think it’s important to try an understand how we come to see others as appropriately complex.  Not only because it’s a pathway to seeing them accurately, but because it represents a sort of psychological equality for others that is obtained only gradually.</a:t>
            </a:r>
          </a:p>
          <a:p>
            <a:endParaRPr lang="en-US" baseline="0" dirty="0" smtClean="0"/>
          </a:p>
          <a:p>
            <a:r>
              <a:rPr lang="en-US" baseline="0" dirty="0" smtClean="0"/>
              <a:t>If you want someone to see you as complexly as you see yourself, don’t tell them something good.  Tell them something weird.</a:t>
            </a:r>
          </a:p>
          <a:p>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FB6E17-C18D-4D01-BAD3-3968225B8A5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this is</a:t>
            </a:r>
            <a:r>
              <a:rPr lang="en-US" baseline="0" dirty="0" smtClean="0"/>
              <a:t> sort of a bonus study.  It was designed to examine personality judgments made by group consensus (as opposed to individuals), but a design quirk made it interesting for our purposes.  Once again we employed the photo + informative sentence paradigm.  But this time, we ensured that the information was about different traits for each target, rather than all about say, Agreeableness.  So for one target, the informative sentence might be relevant to Extraversion, for the next target, the informative sentence might be relevant to Neuroticism.  More importantly, some targets were designated as high or low by the sentence, but others were designated as “in-between”.  So, this target is very responsible and follows through with plans.  This target is irresponsible and does not follow through with plans, and this target is sometimes follows through with plans and other times leaves things unfinished.  We can discuss the various differences here, but for argument’s sake, I will distinguish between these judgment circumstances as ambiguous versus definitive.</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doing some data quality control checks</a:t>
            </a:r>
            <a:r>
              <a:rPr lang="en-US" baseline="0" dirty="0" smtClean="0"/>
              <a:t> for a stranger rating study, I noticed some pretty severe discrepancies in the average </a:t>
            </a:r>
            <a:r>
              <a:rPr lang="en-US" baseline="0" dirty="0" err="1" smtClean="0"/>
              <a:t>intercorrelation</a:t>
            </a:r>
            <a:r>
              <a:rPr lang="en-US" baseline="0" dirty="0" smtClean="0"/>
              <a:t> among self versus peer judgments. A sort of in-house meta-analysis revealed that self judgments are substantially less </a:t>
            </a:r>
            <a:r>
              <a:rPr lang="en-US" baseline="0" dirty="0" err="1" smtClean="0"/>
              <a:t>intercorrelated</a:t>
            </a:r>
            <a:r>
              <a:rPr lang="en-US" baseline="0" dirty="0" smtClean="0"/>
              <a:t> than peer judgments.  What you see here is the average absolute magnitude of correlation among the non-Extraversion Big Five traits across samples of individuals with varying degrees of acquaintanceship.</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self-peer difference is there again.</a:t>
            </a:r>
          </a:p>
          <a:p>
            <a:endParaRPr lang="en-US" dirty="0" smtClean="0"/>
          </a:p>
          <a:p>
            <a:r>
              <a:rPr lang="en-US" dirty="0" smtClean="0"/>
              <a:t>Second, note</a:t>
            </a:r>
            <a:r>
              <a:rPr lang="en-US" baseline="0" dirty="0" smtClean="0"/>
              <a:t> that there’s no group difference, but rather a parallel finding with respect to ambiguous (or contradictory) information.  Here there are no valence differences in the information provided across groups.  Instead, the difference is the extent to which the information presented about the target was clear and uniform.  When it was, subjects differentiated less.</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study 2, we actually had perceived liking estimates for targets, and these are the </a:t>
            </a:r>
            <a:r>
              <a:rPr lang="en-US" baseline="0" dirty="0" err="1" smtClean="0"/>
              <a:t>intercorrelations</a:t>
            </a:r>
            <a:r>
              <a:rPr lang="en-US" baseline="0" dirty="0" smtClean="0"/>
              <a:t> across levels of liking.  Take it with a grain of salt, as the extremes represent small sample sizes, but the way I would read it is that liking someone a lot may not necessarily be akin to appreciating his or her complexity.</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general idea was not entirely new, as social psychologists had long been of the opinion that</a:t>
            </a:r>
            <a:r>
              <a:rPr lang="en-US" baseline="0" dirty="0" smtClean="0"/>
              <a:t> variance in peer judgments could be attributed to very few (usually two) factors.  In the years since we published our data, several others have also demonstrated (either directly or indirectly) similar self/peer discrepancies.</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might we observe such differences?  We probably are using implicit personality theories</a:t>
            </a:r>
            <a:r>
              <a:rPr lang="en-US" baseline="0" dirty="0" smtClean="0"/>
              <a:t> rather than valid, trait-relevant information.</a:t>
            </a:r>
            <a:endParaRPr lang="en-US" dirty="0" smtClean="0"/>
          </a:p>
          <a:p>
            <a:endParaRPr lang="en-US" dirty="0" smtClean="0"/>
          </a:p>
          <a:p>
            <a:r>
              <a:rPr lang="en-US" dirty="0" smtClean="0"/>
              <a:t>The first and simplest</a:t>
            </a:r>
            <a:r>
              <a:rPr lang="en-US" baseline="0" dirty="0" smtClean="0"/>
              <a:t> explanation would be that we have more information about ourselves, thus, we see ourselves in a more nuanced fashion.  If this is true, then we should see a positive association between the amount of information available to a perceiver about a target and the extent to which trait judgments about that target are independent.  The previous graph shows some support for this notion, with increasing personal distance correlating with the extent of </a:t>
            </a:r>
            <a:r>
              <a:rPr lang="en-US" baseline="0" dirty="0" err="1" smtClean="0"/>
              <a:t>intercorrelation</a:t>
            </a:r>
            <a:r>
              <a:rPr lang="en-US" baseline="0" dirty="0" smtClean="0"/>
              <a:t>.  Much more on this later.</a:t>
            </a:r>
          </a:p>
          <a:p>
            <a:endParaRPr lang="en-US" baseline="0" dirty="0" smtClean="0"/>
          </a:p>
          <a:p>
            <a:r>
              <a:rPr lang="en-US" baseline="0" dirty="0" smtClean="0"/>
              <a:t>Another potential reason for differences in </a:t>
            </a:r>
            <a:r>
              <a:rPr lang="en-US" baseline="0" dirty="0" err="1" smtClean="0"/>
              <a:t>differentation</a:t>
            </a:r>
            <a:r>
              <a:rPr lang="en-US" baseline="0" dirty="0" smtClean="0"/>
              <a:t> lies in motivation.  Perhaps we are more concerned about being accurate when making judgments of ourselves versus others.  It would also follow that as personal distance increases, motivation for accuracy decreases.  So, this could also explain the pattern of results that we’ve seen.</a:t>
            </a:r>
          </a:p>
          <a:p>
            <a:endParaRPr lang="en-US" baseline="0" dirty="0" smtClean="0"/>
          </a:p>
          <a:p>
            <a:r>
              <a:rPr lang="en-US" baseline="0" dirty="0" smtClean="0"/>
              <a:t>Finally, trait </a:t>
            </a:r>
            <a:r>
              <a:rPr lang="en-US" baseline="0" dirty="0" err="1" smtClean="0"/>
              <a:t>intercorrelation</a:t>
            </a:r>
            <a:r>
              <a:rPr lang="en-US" baseline="0" dirty="0" smtClean="0"/>
              <a:t> is often governed by a general evaluation factor.  The idea is that when information is scarce or motivation is low, we might form a global, </a:t>
            </a:r>
            <a:r>
              <a:rPr lang="en-US" baseline="0" dirty="0" err="1" smtClean="0"/>
              <a:t>valenced</a:t>
            </a:r>
            <a:r>
              <a:rPr lang="en-US" baseline="0" dirty="0" smtClean="0"/>
              <a:t> impression of a target and then use that as our guide for each individual trait judgment (rather than relying on available evidence and/or considering each question independently).</a:t>
            </a:r>
          </a:p>
          <a:p>
            <a:endParaRPr lang="en-US" baseline="0" dirty="0" smtClean="0"/>
          </a:p>
          <a:p>
            <a:r>
              <a:rPr lang="en-US" baseline="0" dirty="0" smtClean="0"/>
              <a:t>For our purposes, we’ll focus on the informational account, with a little discussion of </a:t>
            </a:r>
            <a:r>
              <a:rPr lang="en-US" baseline="0" dirty="0" err="1" smtClean="0"/>
              <a:t>evaluativeness</a:t>
            </a:r>
            <a:r>
              <a:rPr lang="en-US" baseline="0" dirty="0" smtClean="0"/>
              <a:t> mixed in.</a:t>
            </a:r>
          </a:p>
        </p:txBody>
      </p:sp>
      <p:sp>
        <p:nvSpPr>
          <p:cNvPr id="4" name="Slide Number Placeholder 3"/>
          <p:cNvSpPr>
            <a:spLocks noGrp="1"/>
          </p:cNvSpPr>
          <p:nvPr>
            <p:ph type="sldNum" sz="quarter" idx="10"/>
          </p:nvPr>
        </p:nvSpPr>
        <p:spPr/>
        <p:txBody>
          <a:bodyPr/>
          <a:lstStyle/>
          <a:p>
            <a:fld id="{E4FB6E17-C18D-4D01-BAD3-3968225B8A5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let’s revisit a modified version of the previous figure.  Here we have only the differences among peer judgments.  It largely conforms to an informational account of the effect, with one exception: dating couples show the greatest differentiation (lowest </a:t>
            </a:r>
            <a:r>
              <a:rPr lang="en-US" baseline="0" dirty="0" err="1" smtClean="0"/>
              <a:t>intercorrelation</a:t>
            </a:r>
            <a:r>
              <a:rPr lang="en-US" baseline="0" dirty="0" smtClean="0"/>
              <a:t>).  Again, perhaps we can discuss this more later.  Otherwise, the visual upward trend here is in accordance with the idea that increasing information increases differentiation.</a:t>
            </a:r>
          </a:p>
          <a:p>
            <a:pPr lvl="1"/>
            <a:endParaRPr lang="en-US" baseline="0" dirty="0" smtClean="0"/>
          </a:p>
          <a:p>
            <a:pPr lvl="1"/>
            <a:r>
              <a:rPr lang="en-US" baseline="0" dirty="0" smtClean="0"/>
              <a:t>I’m only aware of two systematic examinations of </a:t>
            </a:r>
            <a:r>
              <a:rPr lang="en-US" baseline="0" dirty="0" err="1" smtClean="0"/>
              <a:t>intercorrelations</a:t>
            </a:r>
            <a:r>
              <a:rPr lang="en-US" baseline="0" dirty="0" smtClean="0"/>
              <a:t> among peer judgments.  </a:t>
            </a:r>
            <a:r>
              <a:rPr lang="en-US" dirty="0" err="1" smtClean="0"/>
              <a:t>Paulhus</a:t>
            </a:r>
            <a:r>
              <a:rPr lang="en-US" dirty="0" smtClean="0"/>
              <a:t> &amp; Bruce</a:t>
            </a:r>
            <a:r>
              <a:rPr lang="en-US" baseline="0" dirty="0" smtClean="0"/>
              <a:t> (</a:t>
            </a:r>
            <a:r>
              <a:rPr lang="en-US" dirty="0" smtClean="0"/>
              <a:t>1992) demonstrated increasing </a:t>
            </a:r>
            <a:r>
              <a:rPr lang="en-US" dirty="0" err="1" smtClean="0"/>
              <a:t>orthogonality</a:t>
            </a:r>
            <a:r>
              <a:rPr lang="en-US" dirty="0" smtClean="0"/>
              <a:t> over time (starting</a:t>
            </a:r>
            <a:r>
              <a:rPr lang="en-US" baseline="0" dirty="0" smtClean="0"/>
              <a:t> at near-zero acquaintance).  </a:t>
            </a:r>
            <a:r>
              <a:rPr lang="en-US" dirty="0" smtClean="0"/>
              <a:t>Borkenau &amp; </a:t>
            </a:r>
            <a:r>
              <a:rPr lang="en-US" dirty="0" err="1" smtClean="0"/>
              <a:t>Liebler</a:t>
            </a:r>
            <a:r>
              <a:rPr lang="en-US" baseline="0" dirty="0" smtClean="0"/>
              <a:t> (</a:t>
            </a:r>
            <a:r>
              <a:rPr lang="en-US" dirty="0" smtClean="0"/>
              <a:t>1994) demonstrated simpler</a:t>
            </a:r>
            <a:r>
              <a:rPr lang="en-US" baseline="0" dirty="0" smtClean="0"/>
              <a:t> factor structure across peer judgments derived from less informative judgment situations (e.g. photo vs. video clip).</a:t>
            </a:r>
            <a:endParaRPr lang="en-US" dirty="0" smtClean="0"/>
          </a:p>
          <a:p>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when I started the</a:t>
            </a:r>
            <a:r>
              <a:rPr lang="en-US" baseline="0" dirty="0" smtClean="0"/>
              <a:t> current project, what I really wanted to know was the </a:t>
            </a:r>
            <a:r>
              <a:rPr lang="en-US" baseline="0" dirty="0" err="1" smtClean="0"/>
              <a:t>hows</a:t>
            </a:r>
            <a:r>
              <a:rPr lang="en-US" baseline="0" dirty="0" smtClean="0"/>
              <a:t>, </a:t>
            </a:r>
            <a:r>
              <a:rPr lang="en-US" baseline="0" dirty="0" err="1" smtClean="0"/>
              <a:t>whens</a:t>
            </a:r>
            <a:r>
              <a:rPr lang="en-US" baseline="0" dirty="0" smtClean="0"/>
              <a:t>, and whys of differentiated personality judgments.  How quickly does it begin happening?  Clearly there’s a lot of temporal and observational space between “stranger” and “friend”.  What goes on there?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 a lot my accuracy work focuses on these very</a:t>
            </a:r>
            <a:r>
              <a:rPr lang="en-US" baseline="0" dirty="0" smtClean="0"/>
              <a:t> early stages of impression formation, I have a fair amount of data that can speak to this issue.</a:t>
            </a:r>
            <a:endParaRPr lang="en-US" dirty="0" smtClean="0"/>
          </a:p>
          <a:p>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I’m going</a:t>
            </a:r>
            <a:r>
              <a:rPr lang="en-US" baseline="0" dirty="0" smtClean="0"/>
              <a:t> to present data from a series of four studies.  Some were intended specifically for these purposes, but others were designed to answer different questions but speak directly to our current question as well.  Because I’m throwing a fair amount of data at you in a short period of time, I’m going to keep it simple:</a:t>
            </a:r>
          </a:p>
          <a:p>
            <a:endParaRPr lang="en-US" baseline="0" dirty="0" smtClean="0"/>
          </a:p>
          <a:p>
            <a:r>
              <a:rPr lang="en-US" baseline="0" dirty="0" smtClean="0"/>
              <a:t>All results will be presented graphically, with all estimates representing the average absolute magnitude of correlation among non-Extraversion Big Five traits.  Why no Extraversion, you ask?  Because in the past, we haven’t observed self/peer differences for correlations involving Extraversion.  Most likely, this is because there are precious few judgment contexts in which we don’t have access to valid cues for Extraversion, thus we are less likely to use implicit personality theories which can drive the </a:t>
            </a:r>
            <a:r>
              <a:rPr lang="en-US" baseline="0" dirty="0" err="1" smtClean="0"/>
              <a:t>intercorrelations</a:t>
            </a:r>
            <a:r>
              <a:rPr lang="en-US" baseline="0" dirty="0" smtClean="0"/>
              <a:t> which are the subject of our analysis.</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first study, I wanted to demonstrate that differences in complexity of peer judgments was a within-rater phenomenon.  In our previous studies, any peer/peer differences were subject to a host of group difference explanations beyond simple information discrepancy.</a:t>
            </a:r>
            <a:endParaRPr lang="en-US" dirty="0" smtClean="0"/>
          </a:p>
          <a:p>
            <a:endParaRPr lang="en-US" dirty="0" smtClean="0"/>
          </a:p>
          <a:p>
            <a:r>
              <a:rPr lang="en-US" dirty="0" smtClean="0"/>
              <a:t>These</a:t>
            </a:r>
            <a:r>
              <a:rPr lang="en-US" baseline="0" dirty="0" smtClean="0"/>
              <a:t> were college students, so:</a:t>
            </a:r>
          </a:p>
          <a:p>
            <a:endParaRPr lang="en-US" baseline="0" dirty="0" smtClean="0"/>
          </a:p>
          <a:p>
            <a:r>
              <a:rPr lang="en-US" baseline="0" dirty="0" smtClean="0"/>
              <a:t>Close = romantic partner, parent, best friend</a:t>
            </a:r>
          </a:p>
          <a:p>
            <a:r>
              <a:rPr lang="en-US" baseline="0" dirty="0" smtClean="0"/>
              <a:t>Middle = casual friend</a:t>
            </a:r>
          </a:p>
          <a:p>
            <a:r>
              <a:rPr lang="en-US" baseline="0" dirty="0" smtClean="0"/>
              <a:t>Distant = someone who they had a class with but did not know</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a:t>
            </a:r>
            <a:r>
              <a:rPr lang="en-US" baseline="0" dirty="0" smtClean="0"/>
              <a:t> arranged these in order of personal distance.  Once again, we see the fairly large self/peer discrepancy, but we also see the general trend that as distance increases (and presumably available information decreases), the average </a:t>
            </a:r>
            <a:r>
              <a:rPr lang="en-US" baseline="0" dirty="0" err="1" smtClean="0"/>
              <a:t>intercorrelation</a:t>
            </a:r>
            <a:r>
              <a:rPr lang="en-US" baseline="0" dirty="0" smtClean="0"/>
              <a:t> increases (which means differentiation decreases).  So far so good.</a:t>
            </a:r>
            <a:endParaRPr lang="en-US" dirty="0"/>
          </a:p>
        </p:txBody>
      </p:sp>
      <p:sp>
        <p:nvSpPr>
          <p:cNvPr id="4" name="Slide Number Placeholder 3"/>
          <p:cNvSpPr>
            <a:spLocks noGrp="1"/>
          </p:cNvSpPr>
          <p:nvPr>
            <p:ph type="sldNum" sz="quarter" idx="10"/>
          </p:nvPr>
        </p:nvSpPr>
        <p:spPr/>
        <p:txBody>
          <a:bodyPr/>
          <a:lstStyle/>
          <a:p>
            <a:fld id="{E4FB6E17-C18D-4D01-BAD3-3968225B8A5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4720F4-0F23-42E8-9A6C-17A50A9D3E3C}" type="datetimeFigureOut">
              <a:rPr lang="en-US" smtClean="0"/>
              <a:pPr/>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720F4-0F23-42E8-9A6C-17A50A9D3E3C}" type="datetimeFigureOut">
              <a:rPr lang="en-US" smtClean="0"/>
              <a:pPr/>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720F4-0F23-42E8-9A6C-17A50A9D3E3C}" type="datetimeFigureOut">
              <a:rPr lang="en-US" smtClean="0"/>
              <a:pPr/>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720F4-0F23-42E8-9A6C-17A50A9D3E3C}" type="datetimeFigureOut">
              <a:rPr lang="en-US" smtClean="0"/>
              <a:pPr/>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720F4-0F23-42E8-9A6C-17A50A9D3E3C}" type="datetimeFigureOut">
              <a:rPr lang="en-US" smtClean="0"/>
              <a:pPr/>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4720F4-0F23-42E8-9A6C-17A50A9D3E3C}" type="datetimeFigureOut">
              <a:rPr lang="en-US" smtClean="0"/>
              <a:pPr/>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720F4-0F23-42E8-9A6C-17A50A9D3E3C}" type="datetimeFigureOut">
              <a:rPr lang="en-US" smtClean="0"/>
              <a:pPr/>
              <a:t>6/29/2012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4720F4-0F23-42E8-9A6C-17A50A9D3E3C}" type="datetimeFigureOut">
              <a:rPr lang="en-US" smtClean="0"/>
              <a:pPr/>
              <a:t>6/29/2012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720F4-0F23-42E8-9A6C-17A50A9D3E3C}" type="datetimeFigureOut">
              <a:rPr lang="en-US" smtClean="0"/>
              <a:pPr/>
              <a:t>6/29/2012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720F4-0F23-42E8-9A6C-17A50A9D3E3C}" type="datetimeFigureOut">
              <a:rPr lang="en-US" smtClean="0"/>
              <a:pPr/>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720F4-0F23-42E8-9A6C-17A50A9D3E3C}" type="datetimeFigureOut">
              <a:rPr lang="en-US" smtClean="0"/>
              <a:pPr/>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F0718-2D32-491B-9805-E308379E73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720F4-0F23-42E8-9A6C-17A50A9D3E3C}" type="datetimeFigureOut">
              <a:rPr lang="en-US" smtClean="0"/>
              <a:pPr/>
              <a:t>6/29/2012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F0718-2D32-491B-9805-E308379E73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Increasing Differentiation in Peer Judgments</a:t>
            </a:r>
            <a:endParaRPr lang="en-US" dirty="0"/>
          </a:p>
        </p:txBody>
      </p:sp>
      <p:sp>
        <p:nvSpPr>
          <p:cNvPr id="3" name="Subtitle 2"/>
          <p:cNvSpPr>
            <a:spLocks noGrp="1"/>
          </p:cNvSpPr>
          <p:nvPr>
            <p:ph type="subTitle" idx="1"/>
          </p:nvPr>
        </p:nvSpPr>
        <p:spPr/>
        <p:txBody>
          <a:bodyPr/>
          <a:lstStyle/>
          <a:p>
            <a:r>
              <a:rPr lang="en-US" dirty="0" smtClean="0"/>
              <a:t>Andrew Beer</a:t>
            </a:r>
          </a:p>
          <a:p>
            <a:r>
              <a:rPr lang="en-US" dirty="0" smtClean="0"/>
              <a:t>University of South Carolina Upstate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2: Differentiation at Zero Acquaintance (Information Quantity)</a:t>
            </a:r>
            <a:endParaRPr lang="en-US" dirty="0"/>
          </a:p>
        </p:txBody>
      </p:sp>
      <p:sp>
        <p:nvSpPr>
          <p:cNvPr id="3" name="Content Placeholder 2"/>
          <p:cNvSpPr>
            <a:spLocks noGrp="1"/>
          </p:cNvSpPr>
          <p:nvPr>
            <p:ph idx="1"/>
          </p:nvPr>
        </p:nvSpPr>
        <p:spPr/>
        <p:txBody>
          <a:bodyPr/>
          <a:lstStyle/>
          <a:p>
            <a:r>
              <a:rPr lang="en-US" dirty="0" smtClean="0"/>
              <a:t>Ss exposed to one of three conditions:</a:t>
            </a:r>
          </a:p>
          <a:p>
            <a:pPr lvl="1"/>
            <a:r>
              <a:rPr lang="en-US" dirty="0" smtClean="0"/>
              <a:t>Still Photograph (N = 154)</a:t>
            </a:r>
          </a:p>
          <a:p>
            <a:pPr lvl="1"/>
            <a:r>
              <a:rPr lang="en-US" dirty="0" smtClean="0"/>
              <a:t>Photo + Brief Video Segment  (N = 161)</a:t>
            </a:r>
          </a:p>
          <a:p>
            <a:pPr lvl="1"/>
            <a:r>
              <a:rPr lang="en-US" dirty="0" smtClean="0"/>
              <a:t>Photo + Piece of Trait-Relevant Information (N = 301)</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Between Subjects Information Escalation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Down Arrow 4"/>
          <p:cNvSpPr/>
          <p:nvPr/>
        </p:nvSpPr>
        <p:spPr>
          <a:xfrm>
            <a:off x="3810000" y="1828800"/>
            <a:ext cx="152400" cy="2286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6096000"/>
            <a:ext cx="1274388" cy="369332"/>
          </a:xfrm>
          <a:prstGeom prst="rect">
            <a:avLst/>
          </a:prstGeom>
          <a:noFill/>
        </p:spPr>
        <p:txBody>
          <a:bodyPr wrap="none" rtlCol="0">
            <a:spAutoFit/>
          </a:bodyPr>
          <a:lstStyle/>
          <a:p>
            <a:r>
              <a:rPr lang="en-US" dirty="0" smtClean="0">
                <a:solidFill>
                  <a:srgbClr val="FF0000"/>
                </a:solidFill>
              </a:rPr>
              <a:t>(Evaluative)</a:t>
            </a:r>
            <a:endParaRPr lang="en-US" dirty="0">
              <a:solidFill>
                <a:srgbClr val="FF0000"/>
              </a:solidFill>
            </a:endParaRPr>
          </a:p>
        </p:txBody>
      </p:sp>
      <p:sp>
        <p:nvSpPr>
          <p:cNvPr id="7" name="TextBox 6"/>
          <p:cNvSpPr txBox="1"/>
          <p:nvPr/>
        </p:nvSpPr>
        <p:spPr>
          <a:xfrm>
            <a:off x="762000" y="6457890"/>
            <a:ext cx="7585731" cy="400110"/>
          </a:xfrm>
          <a:prstGeom prst="rect">
            <a:avLst/>
          </a:prstGeom>
          <a:noFill/>
        </p:spPr>
        <p:txBody>
          <a:bodyPr wrap="none" rtlCol="0">
            <a:spAutoFit/>
          </a:bodyPr>
          <a:lstStyle/>
          <a:p>
            <a:r>
              <a:rPr lang="en-US" sz="1000" dirty="0" smtClean="0"/>
              <a:t>Beer, A., &amp; Watson, D.  (2010).  The effect of information and exposure on self-other agreement.  </a:t>
            </a:r>
            <a:r>
              <a:rPr lang="en-US" sz="1000" i="1" dirty="0" smtClean="0"/>
              <a:t>Journal of Research in Personality, 44, </a:t>
            </a:r>
            <a:r>
              <a:rPr lang="en-US" sz="1000" dirty="0" smtClean="0"/>
              <a:t>38-45</a:t>
            </a:r>
            <a:r>
              <a:rPr lang="en-US" sz="1000" i="1" dirty="0" smtClean="0"/>
              <a:t>.</a:t>
            </a:r>
            <a:endParaRPr lang="en-US" sz="1000" dirty="0" smtClean="0"/>
          </a:p>
          <a:p>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3: Differentiation by Disclosure Type (Information Type)</a:t>
            </a:r>
            <a:endParaRPr lang="en-US" dirty="0"/>
          </a:p>
        </p:txBody>
      </p:sp>
      <p:sp>
        <p:nvSpPr>
          <p:cNvPr id="3" name="Content Placeholder 2"/>
          <p:cNvSpPr>
            <a:spLocks noGrp="1"/>
          </p:cNvSpPr>
          <p:nvPr>
            <p:ph idx="1"/>
          </p:nvPr>
        </p:nvSpPr>
        <p:spPr/>
        <p:txBody>
          <a:bodyPr/>
          <a:lstStyle/>
          <a:p>
            <a:r>
              <a:rPr lang="en-US" dirty="0" smtClean="0"/>
              <a:t>Face to Face, Zero Acquaintance</a:t>
            </a:r>
          </a:p>
          <a:p>
            <a:r>
              <a:rPr lang="en-US" dirty="0" smtClean="0"/>
              <a:t>Ss disclosed information relevant to either:</a:t>
            </a:r>
          </a:p>
          <a:p>
            <a:pPr lvl="1"/>
            <a:r>
              <a:rPr lang="en-US" dirty="0" smtClean="0"/>
              <a:t>Core Personal Values (N = 174)</a:t>
            </a:r>
          </a:p>
          <a:p>
            <a:pPr lvl="1"/>
            <a:r>
              <a:rPr lang="en-US" dirty="0" smtClean="0"/>
              <a:t>Individuating Facts (N = 166)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Across Information Type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0" y="6457890"/>
            <a:ext cx="8376011" cy="246221"/>
          </a:xfrm>
          <a:prstGeom prst="rect">
            <a:avLst/>
          </a:prstGeom>
          <a:noFill/>
        </p:spPr>
        <p:txBody>
          <a:bodyPr wrap="none" rtlCol="0">
            <a:spAutoFit/>
          </a:bodyPr>
          <a:lstStyle/>
          <a:p>
            <a:r>
              <a:rPr lang="en-US" sz="1000" dirty="0" smtClean="0"/>
              <a:t>Beer, A., &amp; Brooks, C. L. (2011).  Information quality in personality judgment: The value of personal disclosure.  </a:t>
            </a:r>
            <a:r>
              <a:rPr lang="en-US" sz="1000" i="1" dirty="0" smtClean="0"/>
              <a:t>Journal of Research in Personality, 45, </a:t>
            </a:r>
            <a:r>
              <a:rPr lang="en-US" sz="1000" dirty="0" smtClean="0"/>
              <a:t>175-185.</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4: Differentiation in Multiple Assessments of the Same Target (Quantity and Type)</a:t>
            </a:r>
            <a:endParaRPr lang="en-US" dirty="0"/>
          </a:p>
        </p:txBody>
      </p:sp>
      <p:sp>
        <p:nvSpPr>
          <p:cNvPr id="3" name="Content Placeholder 2"/>
          <p:cNvSpPr>
            <a:spLocks noGrp="1"/>
          </p:cNvSpPr>
          <p:nvPr>
            <p:ph idx="1"/>
          </p:nvPr>
        </p:nvSpPr>
        <p:spPr>
          <a:xfrm>
            <a:off x="457200" y="2057400"/>
            <a:ext cx="8229600" cy="4525963"/>
          </a:xfrm>
        </p:spPr>
        <p:txBody>
          <a:bodyPr>
            <a:normAutofit/>
          </a:bodyPr>
          <a:lstStyle/>
          <a:p>
            <a:r>
              <a:rPr lang="en-US" sz="2400" dirty="0" smtClean="0"/>
              <a:t>Ss judged the same target three separate times, each after receiving one of three types of information:</a:t>
            </a:r>
          </a:p>
          <a:p>
            <a:pPr lvl="1"/>
            <a:r>
              <a:rPr lang="en-US" sz="2000" dirty="0" smtClean="0"/>
              <a:t>Nonverbal (video of brief interview, no audio)</a:t>
            </a:r>
          </a:p>
          <a:p>
            <a:pPr lvl="1"/>
            <a:r>
              <a:rPr lang="en-US" sz="2000" dirty="0" smtClean="0"/>
              <a:t>Facts</a:t>
            </a:r>
          </a:p>
          <a:p>
            <a:pPr lvl="1"/>
            <a:r>
              <a:rPr lang="en-US" sz="2000" dirty="0" smtClean="0"/>
              <a:t>Values</a:t>
            </a:r>
          </a:p>
          <a:p>
            <a:r>
              <a:rPr lang="en-US" sz="2000" dirty="0" smtClean="0"/>
              <a:t>Conditions constructed such that each information type was presented once at each point in time:</a:t>
            </a:r>
          </a:p>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914400" y="4876800"/>
          <a:ext cx="7239000" cy="148336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a:txBody>
                    <a:bodyPr/>
                    <a:lstStyle/>
                    <a:p>
                      <a:endParaRPr lang="en-US" dirty="0"/>
                    </a:p>
                  </a:txBody>
                  <a:tcPr/>
                </a:tc>
                <a:tc>
                  <a:txBody>
                    <a:bodyPr/>
                    <a:lstStyle/>
                    <a:p>
                      <a:r>
                        <a:rPr lang="en-US" dirty="0" smtClean="0"/>
                        <a:t>Judgment</a:t>
                      </a:r>
                      <a:r>
                        <a:rPr lang="en-US" baseline="0" dirty="0" smtClean="0"/>
                        <a:t> 1</a:t>
                      </a:r>
                      <a:endParaRPr lang="en-US" dirty="0"/>
                    </a:p>
                  </a:txBody>
                  <a:tcPr/>
                </a:tc>
                <a:tc>
                  <a:txBody>
                    <a:bodyPr/>
                    <a:lstStyle/>
                    <a:p>
                      <a:r>
                        <a:rPr lang="en-US" dirty="0" smtClean="0"/>
                        <a:t>Judgment 2</a:t>
                      </a:r>
                      <a:endParaRPr lang="en-US" dirty="0"/>
                    </a:p>
                  </a:txBody>
                  <a:tcPr/>
                </a:tc>
                <a:tc>
                  <a:txBody>
                    <a:bodyPr/>
                    <a:lstStyle/>
                    <a:p>
                      <a:r>
                        <a:rPr lang="en-US" dirty="0" smtClean="0"/>
                        <a:t>Judgment 3</a:t>
                      </a:r>
                      <a:endParaRPr lang="en-US" dirty="0"/>
                    </a:p>
                  </a:txBody>
                  <a:tcPr/>
                </a:tc>
              </a:tr>
              <a:tr h="370840">
                <a:tc>
                  <a:txBody>
                    <a:bodyPr/>
                    <a:lstStyle/>
                    <a:p>
                      <a:r>
                        <a:rPr lang="en-US" dirty="0" smtClean="0"/>
                        <a:t>Order 1 (N = 67 )</a:t>
                      </a:r>
                      <a:endParaRPr lang="en-US" dirty="0"/>
                    </a:p>
                  </a:txBody>
                  <a:tcPr/>
                </a:tc>
                <a:tc>
                  <a:txBody>
                    <a:bodyPr/>
                    <a:lstStyle/>
                    <a:p>
                      <a:r>
                        <a:rPr lang="en-US" dirty="0" smtClean="0"/>
                        <a:t>N</a:t>
                      </a:r>
                      <a:endParaRPr lang="en-US" dirty="0"/>
                    </a:p>
                  </a:txBody>
                  <a:tcPr/>
                </a:tc>
                <a:tc>
                  <a:txBody>
                    <a:bodyPr/>
                    <a:lstStyle/>
                    <a:p>
                      <a:r>
                        <a:rPr lang="en-US" dirty="0" smtClean="0"/>
                        <a:t>F</a:t>
                      </a:r>
                      <a:endParaRPr lang="en-US" dirty="0"/>
                    </a:p>
                  </a:txBody>
                  <a:tcPr/>
                </a:tc>
                <a:tc>
                  <a:txBody>
                    <a:bodyPr/>
                    <a:lstStyle/>
                    <a:p>
                      <a:r>
                        <a:rPr lang="en-US" dirty="0" smtClean="0"/>
                        <a:t>V</a:t>
                      </a:r>
                      <a:endParaRPr lang="en-US" dirty="0"/>
                    </a:p>
                  </a:txBody>
                  <a:tcPr/>
                </a:tc>
              </a:tr>
              <a:tr h="370840">
                <a:tc>
                  <a:txBody>
                    <a:bodyPr/>
                    <a:lstStyle/>
                    <a:p>
                      <a:r>
                        <a:rPr lang="en-US" dirty="0" smtClean="0"/>
                        <a:t>Order 2 (N = 66)</a:t>
                      </a:r>
                      <a:endParaRPr lang="en-US" dirty="0"/>
                    </a:p>
                  </a:txBody>
                  <a:tcPr/>
                </a:tc>
                <a:tc>
                  <a:txBody>
                    <a:bodyPr/>
                    <a:lstStyle/>
                    <a:p>
                      <a:r>
                        <a:rPr lang="en-US" dirty="0" smtClean="0"/>
                        <a:t>F</a:t>
                      </a:r>
                      <a:endParaRPr lang="en-US" dirty="0"/>
                    </a:p>
                  </a:txBody>
                  <a:tcPr/>
                </a:tc>
                <a:tc>
                  <a:txBody>
                    <a:bodyPr/>
                    <a:lstStyle/>
                    <a:p>
                      <a:r>
                        <a:rPr lang="en-US" dirty="0" smtClean="0"/>
                        <a:t>V</a:t>
                      </a:r>
                      <a:endParaRPr lang="en-US" dirty="0"/>
                    </a:p>
                  </a:txBody>
                  <a:tcPr/>
                </a:tc>
                <a:tc>
                  <a:txBody>
                    <a:bodyPr/>
                    <a:lstStyle/>
                    <a:p>
                      <a:r>
                        <a:rPr lang="en-US" dirty="0" smtClean="0"/>
                        <a:t>N</a:t>
                      </a:r>
                      <a:endParaRPr lang="en-US" dirty="0"/>
                    </a:p>
                  </a:txBody>
                  <a:tcPr/>
                </a:tc>
              </a:tr>
              <a:tr h="370840">
                <a:tc>
                  <a:txBody>
                    <a:bodyPr/>
                    <a:lstStyle/>
                    <a:p>
                      <a:r>
                        <a:rPr lang="en-US" dirty="0" smtClean="0"/>
                        <a:t>Order 3 (N = 68)</a:t>
                      </a:r>
                      <a:endParaRPr lang="en-US" dirty="0"/>
                    </a:p>
                  </a:txBody>
                  <a:tcPr/>
                </a:tc>
                <a:tc>
                  <a:txBody>
                    <a:bodyPr/>
                    <a:lstStyle/>
                    <a:p>
                      <a:r>
                        <a:rPr lang="en-US" dirty="0" smtClean="0"/>
                        <a:t>V</a:t>
                      </a:r>
                      <a:endParaRPr lang="en-US" dirty="0"/>
                    </a:p>
                  </a:txBody>
                  <a:tcPr/>
                </a:tc>
                <a:tc>
                  <a:txBody>
                    <a:bodyPr/>
                    <a:lstStyle/>
                    <a:p>
                      <a:r>
                        <a:rPr lang="en-US" dirty="0" smtClean="0"/>
                        <a:t>N</a:t>
                      </a:r>
                      <a:endParaRPr lang="en-US" dirty="0"/>
                    </a:p>
                  </a:txBody>
                  <a:tcPr/>
                </a:tc>
                <a:tc>
                  <a:txBody>
                    <a:bodyPr/>
                    <a:lstStyle/>
                    <a:p>
                      <a:r>
                        <a:rPr lang="en-US" dirty="0" smtClean="0"/>
                        <a:t>F</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Across Exposures and Type</a:t>
            </a:r>
            <a:endParaRPr lang="en-US"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p:cNvGrpSpPr/>
          <p:nvPr/>
        </p:nvGrpSpPr>
        <p:grpSpPr>
          <a:xfrm>
            <a:off x="6629400" y="2743200"/>
            <a:ext cx="381000" cy="533400"/>
            <a:chOff x="8382000" y="5715000"/>
            <a:chExt cx="381000" cy="533400"/>
          </a:xfrm>
        </p:grpSpPr>
        <p:sp>
          <p:nvSpPr>
            <p:cNvPr id="5" name="TextBox 1"/>
            <p:cNvSpPr txBox="1"/>
            <p:nvPr/>
          </p:nvSpPr>
          <p:spPr>
            <a:xfrm>
              <a:off x="8382000" y="5943600"/>
              <a:ext cx="381000"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smtClean="0">
                  <a:solidFill>
                    <a:srgbClr val="00B050"/>
                  </a:solidFill>
                </a:rPr>
                <a:t>Fact</a:t>
              </a:r>
              <a:endParaRPr lang="en-US" sz="1100" b="1" dirty="0">
                <a:solidFill>
                  <a:srgbClr val="00B050"/>
                </a:solidFill>
              </a:endParaRPr>
            </a:p>
          </p:txBody>
        </p:sp>
        <p:sp>
          <p:nvSpPr>
            <p:cNvPr id="7" name="Down Arrow 6"/>
            <p:cNvSpPr/>
            <p:nvPr/>
          </p:nvSpPr>
          <p:spPr>
            <a:xfrm>
              <a:off x="8534400" y="5715000"/>
              <a:ext cx="152400" cy="228600"/>
            </a:xfrm>
            <a:prstGeom prst="downArrow">
              <a:avLst/>
            </a:prstGeom>
            <a:solidFill>
              <a:srgbClr val="92D050"/>
            </a:solidFill>
            <a:ln>
              <a:solidFill>
                <a:srgbClr val="92D050"/>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343400" y="3733800"/>
            <a:ext cx="381000" cy="533400"/>
            <a:chOff x="5105400" y="6172200"/>
            <a:chExt cx="381000" cy="533400"/>
          </a:xfrm>
        </p:grpSpPr>
        <p:sp>
          <p:nvSpPr>
            <p:cNvPr id="6" name="TextBox 1"/>
            <p:cNvSpPr txBox="1"/>
            <p:nvPr/>
          </p:nvSpPr>
          <p:spPr>
            <a:xfrm>
              <a:off x="5105400" y="6400800"/>
              <a:ext cx="381000"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smtClean="0">
                  <a:solidFill>
                    <a:srgbClr val="FF0000"/>
                  </a:solidFill>
                </a:rPr>
                <a:t>Fact</a:t>
              </a:r>
              <a:endParaRPr lang="en-US" sz="1100" b="1" dirty="0">
                <a:solidFill>
                  <a:srgbClr val="FF0000"/>
                </a:solidFill>
              </a:endParaRPr>
            </a:p>
          </p:txBody>
        </p:sp>
        <p:sp>
          <p:nvSpPr>
            <p:cNvPr id="9" name="Down Arrow 8"/>
            <p:cNvSpPr/>
            <p:nvPr/>
          </p:nvSpPr>
          <p:spPr>
            <a:xfrm>
              <a:off x="5257800" y="6172200"/>
              <a:ext cx="152400" cy="228600"/>
            </a:xfrm>
            <a:prstGeom prst="downArrow">
              <a:avLst/>
            </a:prstGeom>
            <a:solidFill>
              <a:schemeClr val="accent2"/>
            </a:solidFill>
            <a:ln>
              <a:solidFill>
                <a:schemeClr val="accent2"/>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057400" y="3810000"/>
            <a:ext cx="381000" cy="533400"/>
            <a:chOff x="2209800" y="6172200"/>
            <a:chExt cx="381000" cy="533400"/>
          </a:xfrm>
        </p:grpSpPr>
        <p:sp>
          <p:nvSpPr>
            <p:cNvPr id="4" name="Down Arrow 3"/>
            <p:cNvSpPr/>
            <p:nvPr/>
          </p:nvSpPr>
          <p:spPr>
            <a:xfrm>
              <a:off x="2362200" y="6172200"/>
              <a:ext cx="152400" cy="228600"/>
            </a:xfrm>
            <a:prstGeom prst="downArrow">
              <a:avLst/>
            </a:prstGeom>
            <a:solidFill>
              <a:schemeClr val="accent1"/>
            </a:solidFill>
            <a:ln>
              <a:solidFill>
                <a:schemeClr val="accent1"/>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
            <p:cNvSpPr txBox="1"/>
            <p:nvPr/>
          </p:nvSpPr>
          <p:spPr>
            <a:xfrm>
              <a:off x="2209800" y="6400800"/>
              <a:ext cx="381000"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smtClean="0">
                  <a:solidFill>
                    <a:srgbClr val="0070C0"/>
                  </a:solidFill>
                </a:rPr>
                <a:t>Fact</a:t>
              </a:r>
              <a:endParaRPr lang="en-US" sz="1100" b="1" dirty="0">
                <a:solidFill>
                  <a:srgbClr val="0070C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p:txBody>
          <a:bodyPr>
            <a:normAutofit/>
          </a:bodyPr>
          <a:lstStyle/>
          <a:p>
            <a:r>
              <a:rPr lang="en-US" dirty="0" smtClean="0"/>
              <a:t>Differentiation decreases with personal distance (Study 1)</a:t>
            </a:r>
          </a:p>
          <a:p>
            <a:r>
              <a:rPr lang="en-US" dirty="0" smtClean="0"/>
              <a:t>Highly evaluative information does not help us differentiate between traits (Study 2)</a:t>
            </a:r>
          </a:p>
          <a:p>
            <a:r>
              <a:rPr lang="en-US" dirty="0" smtClean="0"/>
              <a:t>Individuating facts are more likely to increase differentiation in peer judgments than value-related information (Study 3), irrespective of information quantity (Study 4)</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an Informational Account of Differentiation</a:t>
            </a:r>
            <a:endParaRPr lang="en-US" dirty="0"/>
          </a:p>
        </p:txBody>
      </p:sp>
      <p:sp>
        <p:nvSpPr>
          <p:cNvPr id="3" name="Content Placeholder 2"/>
          <p:cNvSpPr>
            <a:spLocks noGrp="1"/>
          </p:cNvSpPr>
          <p:nvPr>
            <p:ph idx="1"/>
          </p:nvPr>
        </p:nvSpPr>
        <p:spPr/>
        <p:txBody>
          <a:bodyPr/>
          <a:lstStyle/>
          <a:p>
            <a:r>
              <a:rPr lang="en-US" dirty="0" smtClean="0"/>
              <a:t>More is generally better</a:t>
            </a:r>
          </a:p>
          <a:p>
            <a:r>
              <a:rPr lang="en-US" dirty="0" smtClean="0"/>
              <a:t>But type matters (Evaluation)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My Collaborators</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Notre Dame University</a:t>
            </a:r>
          </a:p>
          <a:p>
            <a:pPr lvl="1"/>
            <a:r>
              <a:rPr lang="en-US" dirty="0" smtClean="0"/>
              <a:t>David Watson</a:t>
            </a:r>
          </a:p>
          <a:p>
            <a:endParaRPr lang="en-US" dirty="0"/>
          </a:p>
          <a:p>
            <a:r>
              <a:rPr lang="en-US" dirty="0" smtClean="0"/>
              <a:t>University of Florida</a:t>
            </a:r>
          </a:p>
          <a:p>
            <a:pPr lvl="1"/>
            <a:r>
              <a:rPr lang="en-US" dirty="0" smtClean="0"/>
              <a:t>John Chambers</a:t>
            </a:r>
          </a:p>
          <a:p>
            <a:pPr lvl="1"/>
            <a:endParaRPr lang="en-US" dirty="0" smtClean="0"/>
          </a:p>
          <a:p>
            <a:r>
              <a:rPr lang="en-US" dirty="0" smtClean="0"/>
              <a:t>University of Iowa</a:t>
            </a:r>
          </a:p>
          <a:p>
            <a:pPr lvl="1"/>
            <a:r>
              <a:rPr lang="en-US" dirty="0" smtClean="0"/>
              <a:t>Bob Baron</a:t>
            </a:r>
          </a:p>
          <a:p>
            <a:pPr lvl="1"/>
            <a:r>
              <a:rPr lang="en-US" dirty="0" smtClean="0"/>
              <a:t>Anna </a:t>
            </a:r>
            <a:r>
              <a:rPr lang="en-US" dirty="0" err="1" smtClean="0"/>
              <a:t>Nedtwig</a:t>
            </a:r>
            <a:endParaRPr lang="en-US" dirty="0" smtClean="0"/>
          </a:p>
          <a:p>
            <a:pPr lvl="1"/>
            <a:r>
              <a:rPr lang="en-US" dirty="0" smtClean="0"/>
              <a:t>Daniel </a:t>
            </a:r>
            <a:r>
              <a:rPr lang="en-US" dirty="0" err="1" smtClean="0"/>
              <a:t>Eldrenkamp</a:t>
            </a:r>
            <a:endParaRPr lang="en-US" dirty="0" smtClean="0"/>
          </a:p>
          <a:p>
            <a:pPr lvl="1"/>
            <a:r>
              <a:rPr lang="en-US" dirty="0" smtClean="0"/>
              <a:t>Zach Smith</a:t>
            </a:r>
          </a:p>
          <a:p>
            <a:pPr lvl="1"/>
            <a:endParaRPr lang="en-US" dirty="0" smtClean="0"/>
          </a:p>
        </p:txBody>
      </p:sp>
      <p:sp>
        <p:nvSpPr>
          <p:cNvPr id="5" name="Content Placeholder 4"/>
          <p:cNvSpPr>
            <a:spLocks noGrp="1"/>
          </p:cNvSpPr>
          <p:nvPr>
            <p:ph sz="half" idx="2"/>
          </p:nvPr>
        </p:nvSpPr>
        <p:spPr/>
        <p:txBody>
          <a:bodyPr>
            <a:normAutofit fontScale="92500" lnSpcReduction="10000"/>
          </a:bodyPr>
          <a:lstStyle/>
          <a:p>
            <a:r>
              <a:rPr lang="en-US" dirty="0" smtClean="0"/>
              <a:t>University of South Carolina Upstate</a:t>
            </a:r>
          </a:p>
          <a:p>
            <a:pPr lvl="1"/>
            <a:r>
              <a:rPr lang="en-US" dirty="0" smtClean="0"/>
              <a:t>Cody Brooks</a:t>
            </a:r>
          </a:p>
          <a:p>
            <a:pPr lvl="1"/>
            <a:r>
              <a:rPr lang="en-US" dirty="0" smtClean="0"/>
              <a:t>Andreas </a:t>
            </a:r>
            <a:r>
              <a:rPr lang="en-US" dirty="0" err="1" smtClean="0"/>
              <a:t>Christou</a:t>
            </a:r>
            <a:endParaRPr lang="en-US" dirty="0" smtClean="0"/>
          </a:p>
          <a:p>
            <a:pPr lvl="1"/>
            <a:r>
              <a:rPr lang="en-US" dirty="0" smtClean="0"/>
              <a:t>Jonathan Marr</a:t>
            </a:r>
          </a:p>
          <a:p>
            <a:pPr lvl="1"/>
            <a:r>
              <a:rPr lang="en-US" dirty="0" smtClean="0"/>
              <a:t>Rachel Owens</a:t>
            </a:r>
          </a:p>
          <a:p>
            <a:pPr lvl="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Bonus Study: Ambiguous versus Definite Information </a:t>
            </a:r>
            <a:endParaRPr lang="en-US" dirty="0"/>
          </a:p>
        </p:txBody>
      </p:sp>
      <p:sp>
        <p:nvSpPr>
          <p:cNvPr id="3" name="Content Placeholder 2"/>
          <p:cNvSpPr>
            <a:spLocks noGrp="1"/>
          </p:cNvSpPr>
          <p:nvPr>
            <p:ph idx="1"/>
          </p:nvPr>
        </p:nvSpPr>
        <p:spPr/>
        <p:txBody>
          <a:bodyPr/>
          <a:lstStyle/>
          <a:p>
            <a:r>
              <a:rPr lang="en-US" dirty="0" smtClean="0"/>
              <a:t>Original purpose: group vs. individuals</a:t>
            </a:r>
          </a:p>
          <a:p>
            <a:r>
              <a:rPr lang="en-US" dirty="0" smtClean="0"/>
              <a:t>Ss exposed to photograph plus piece of trait-relevant information</a:t>
            </a:r>
          </a:p>
          <a:p>
            <a:r>
              <a:rPr lang="en-US" dirty="0" smtClean="0"/>
              <a:t>Accidental design quirk:</a:t>
            </a:r>
          </a:p>
          <a:p>
            <a:pPr lvl="1"/>
            <a:r>
              <a:rPr lang="en-US" dirty="0" smtClean="0"/>
              <a:t>Some information was presented clearly (high or low in given trait), whereas other information was presented more ambiguously</a:t>
            </a:r>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vs. Peer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0" y="6324600"/>
            <a:ext cx="8042586" cy="400110"/>
          </a:xfrm>
          <a:prstGeom prst="rect">
            <a:avLst/>
          </a:prstGeom>
          <a:noFill/>
        </p:spPr>
        <p:txBody>
          <a:bodyPr wrap="none" rtlCol="0">
            <a:spAutoFit/>
          </a:bodyPr>
          <a:lstStyle/>
          <a:p>
            <a:r>
              <a:rPr lang="en-US" sz="1000" dirty="0" smtClean="0"/>
              <a:t>Beer, A., &amp; Watson, D. (2008).  Asymmetry in judgments of personality: Others are less differentiated than the self.  </a:t>
            </a:r>
            <a:r>
              <a:rPr lang="en-US" sz="1000" i="1" dirty="0" smtClean="0"/>
              <a:t>Journal of Personality</a:t>
            </a:r>
            <a:r>
              <a:rPr lang="en-US" sz="1000" dirty="0" smtClean="0"/>
              <a:t>, </a:t>
            </a:r>
            <a:r>
              <a:rPr lang="en-US" sz="1000" i="1" dirty="0" smtClean="0"/>
              <a:t>76,</a:t>
            </a:r>
            <a:r>
              <a:rPr lang="en-US" sz="1000" dirty="0" smtClean="0"/>
              <a:t> 535-560.</a:t>
            </a:r>
          </a:p>
          <a:p>
            <a:endParaRPr lang="en-US"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Type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Bonus Material!</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Previous Peer Findings</a:t>
            </a:r>
            <a:endParaRPr lang="en-US" dirty="0"/>
          </a:p>
        </p:txBody>
      </p:sp>
      <p:graphicFrame>
        <p:nvGraphicFramePr>
          <p:cNvPr id="7" name="Content Placeholder 6"/>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015650056"/>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Intercorrelations</a:t>
            </a:r>
            <a:r>
              <a:rPr lang="en-US" dirty="0" smtClean="0"/>
              <a:t> Across Levels of Perceived Liking (Study 2)</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Valence of Information (Study 2)</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3 Specific Relations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vs. Peer</a:t>
            </a:r>
            <a:endParaRPr lang="en-US" dirty="0"/>
          </a:p>
        </p:txBody>
      </p:sp>
      <p:sp>
        <p:nvSpPr>
          <p:cNvPr id="3" name="Content Placeholder 2"/>
          <p:cNvSpPr>
            <a:spLocks noGrp="1"/>
          </p:cNvSpPr>
          <p:nvPr>
            <p:ph idx="1"/>
          </p:nvPr>
        </p:nvSpPr>
        <p:spPr/>
        <p:txBody>
          <a:bodyPr/>
          <a:lstStyle/>
          <a:p>
            <a:r>
              <a:rPr lang="en-US" dirty="0" smtClean="0"/>
              <a:t>The way in which we perceive others is less nuanced than the way in which we perceive ourselves</a:t>
            </a:r>
          </a:p>
          <a:p>
            <a:pPr lvl="1"/>
            <a:r>
              <a:rPr lang="en-US" sz="1600" dirty="0" smtClean="0"/>
              <a:t>(Anderson &amp; </a:t>
            </a:r>
            <a:r>
              <a:rPr lang="en-US" sz="1600" dirty="0" err="1" smtClean="0"/>
              <a:t>Sedikides</a:t>
            </a:r>
            <a:r>
              <a:rPr lang="en-US" sz="1600" dirty="0" smtClean="0"/>
              <a:t>, 1990; Beer &amp; Watson, 2008; Kim &amp; Rosenberg, 1980; </a:t>
            </a:r>
            <a:r>
              <a:rPr lang="en-US" sz="1600" dirty="0" err="1" smtClean="0"/>
              <a:t>Leising</a:t>
            </a:r>
            <a:r>
              <a:rPr lang="en-US" sz="1600" dirty="0" smtClean="0"/>
              <a:t> &amp; </a:t>
            </a:r>
            <a:r>
              <a:rPr lang="en-US" sz="1600" dirty="0" err="1" smtClean="0"/>
              <a:t>Bleidorn</a:t>
            </a:r>
            <a:r>
              <a:rPr lang="en-US" sz="1600" dirty="0" smtClean="0"/>
              <a:t>, 2011; </a:t>
            </a:r>
            <a:r>
              <a:rPr lang="en-US" sz="1600" dirty="0" err="1" smtClean="0"/>
              <a:t>Rauthmann</a:t>
            </a:r>
            <a:r>
              <a:rPr lang="en-US" sz="1600" dirty="0" smtClean="0"/>
              <a:t> &amp; </a:t>
            </a:r>
            <a:r>
              <a:rPr lang="en-US" sz="1600" dirty="0" err="1" smtClean="0"/>
              <a:t>Kolar</a:t>
            </a:r>
            <a:r>
              <a:rPr lang="en-US" sz="1600" dirty="0" smtClean="0"/>
              <a:t>, 2010; Wood, Harms, &amp; </a:t>
            </a:r>
            <a:r>
              <a:rPr lang="en-US" sz="1600" dirty="0" err="1" smtClean="0"/>
              <a:t>Vazire</a:t>
            </a:r>
            <a:r>
              <a:rPr lang="en-US" sz="1600" dirty="0" smtClean="0"/>
              <a: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Informational Account</a:t>
            </a:r>
          </a:p>
          <a:p>
            <a:r>
              <a:rPr lang="en-US" dirty="0" smtClean="0"/>
              <a:t>Motivational Account</a:t>
            </a:r>
          </a:p>
          <a:p>
            <a:endParaRPr lang="en-US" dirty="0" smtClean="0"/>
          </a:p>
          <a:p>
            <a:r>
              <a:rPr lang="en-US" dirty="0" smtClean="0"/>
              <a:t>Role of </a:t>
            </a:r>
            <a:r>
              <a:rPr lang="en-US" dirty="0" err="1" smtClean="0"/>
              <a:t>Evaluativeness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Across Peers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Question</a:t>
            </a:r>
            <a:endParaRPr lang="en-US" dirty="0"/>
          </a:p>
        </p:txBody>
      </p:sp>
      <p:sp>
        <p:nvSpPr>
          <p:cNvPr id="3" name="Content Placeholder 2"/>
          <p:cNvSpPr>
            <a:spLocks noGrp="1"/>
          </p:cNvSpPr>
          <p:nvPr>
            <p:ph idx="1"/>
          </p:nvPr>
        </p:nvSpPr>
        <p:spPr/>
        <p:txBody>
          <a:bodyPr/>
          <a:lstStyle/>
          <a:p>
            <a:r>
              <a:rPr lang="en-US" dirty="0" smtClean="0"/>
              <a:t>When/Why/How does differentiation occur?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Studies</a:t>
            </a:r>
            <a:endParaRPr lang="en-US" dirty="0"/>
          </a:p>
        </p:txBody>
      </p:sp>
      <p:sp>
        <p:nvSpPr>
          <p:cNvPr id="3" name="Content Placeholder 2"/>
          <p:cNvSpPr>
            <a:spLocks noGrp="1"/>
          </p:cNvSpPr>
          <p:nvPr>
            <p:ph idx="1"/>
          </p:nvPr>
        </p:nvSpPr>
        <p:spPr/>
        <p:txBody>
          <a:bodyPr/>
          <a:lstStyle/>
          <a:p>
            <a:r>
              <a:rPr lang="en-US" dirty="0" smtClean="0"/>
              <a:t>Peer Judgments under various conditions</a:t>
            </a:r>
          </a:p>
          <a:p>
            <a:pPr lvl="1"/>
            <a:r>
              <a:rPr lang="en-US" dirty="0" smtClean="0"/>
              <a:t>Focus on Information as the primary moderator</a:t>
            </a:r>
          </a:p>
          <a:p>
            <a:pPr lvl="2"/>
            <a:r>
              <a:rPr lang="en-US" sz="1600" dirty="0" smtClean="0"/>
              <a:t>(Borkenau &amp; </a:t>
            </a:r>
            <a:r>
              <a:rPr lang="en-US" sz="1600" dirty="0" err="1" smtClean="0"/>
              <a:t>Liebler</a:t>
            </a:r>
            <a:r>
              <a:rPr lang="en-US" sz="1600" dirty="0" smtClean="0"/>
              <a:t>, 1994; </a:t>
            </a:r>
            <a:r>
              <a:rPr lang="en-US" sz="1600" dirty="0" err="1" smtClean="0"/>
              <a:t>Paulhus</a:t>
            </a:r>
            <a:r>
              <a:rPr lang="en-US" sz="1600" dirty="0" smtClean="0"/>
              <a:t> &amp; Bruce, 1992; Weiss, 1979)</a:t>
            </a:r>
            <a:endParaRPr lang="en-US" sz="1600" dirty="0"/>
          </a:p>
          <a:p>
            <a:endParaRPr lang="en-US" dirty="0" smtClean="0"/>
          </a:p>
          <a:p>
            <a:r>
              <a:rPr lang="en-US" dirty="0" smtClean="0"/>
              <a:t>Result Format: Average absolute </a:t>
            </a:r>
            <a:r>
              <a:rPr lang="en-US" dirty="0" err="1" smtClean="0"/>
              <a:t>intercorrelation</a:t>
            </a:r>
            <a:r>
              <a:rPr lang="en-US" dirty="0" smtClean="0"/>
              <a:t> among Big Five traits (except Extraversion)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1: Peer Differentiation Within-Subjects</a:t>
            </a:r>
            <a:endParaRPr lang="en-US" dirty="0"/>
          </a:p>
        </p:txBody>
      </p:sp>
      <p:sp>
        <p:nvSpPr>
          <p:cNvPr id="3" name="Content Placeholder 2"/>
          <p:cNvSpPr>
            <a:spLocks noGrp="1"/>
          </p:cNvSpPr>
          <p:nvPr>
            <p:ph idx="1"/>
          </p:nvPr>
        </p:nvSpPr>
        <p:spPr/>
        <p:txBody>
          <a:bodyPr/>
          <a:lstStyle/>
          <a:p>
            <a:r>
              <a:rPr lang="en-US" dirty="0" smtClean="0"/>
              <a:t>Ss (N = 153) asked to evaluate:</a:t>
            </a:r>
          </a:p>
          <a:p>
            <a:pPr lvl="1"/>
            <a:r>
              <a:rPr lang="en-US" dirty="0" smtClean="0"/>
              <a:t>Self</a:t>
            </a:r>
          </a:p>
          <a:p>
            <a:pPr lvl="1"/>
            <a:r>
              <a:rPr lang="en-US" dirty="0" smtClean="0"/>
              <a:t>Close Other</a:t>
            </a:r>
          </a:p>
          <a:p>
            <a:pPr lvl="1"/>
            <a:r>
              <a:rPr lang="en-US" dirty="0" smtClean="0"/>
              <a:t>Middle Other</a:t>
            </a:r>
          </a:p>
          <a:p>
            <a:pPr lvl="1"/>
            <a:r>
              <a:rPr lang="en-US" dirty="0" smtClean="0"/>
              <a:t>Distant Other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Perceiver-Rated Acquaintanceship</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2839</Words>
  <Application>Microsoft Office PowerPoint</Application>
  <PresentationFormat>On-screen Show (4:3)</PresentationFormat>
  <Paragraphs>191</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Increasing Differentiation in Peer Judgments</vt:lpstr>
      <vt:lpstr>Self vs. Peer</vt:lpstr>
      <vt:lpstr>Self vs. Peer</vt:lpstr>
      <vt:lpstr>Why?</vt:lpstr>
      <vt:lpstr>Across Peers</vt:lpstr>
      <vt:lpstr>Basic Question</vt:lpstr>
      <vt:lpstr>Overview of Studies</vt:lpstr>
      <vt:lpstr>Study 1: Peer Differentiation Within-Subjects</vt:lpstr>
      <vt:lpstr>Perceiver-Rated Acquaintanceship</vt:lpstr>
      <vt:lpstr>Study 2: Differentiation at Zero Acquaintance (Information Quantity)</vt:lpstr>
      <vt:lpstr>Between Subjects Information Escalation</vt:lpstr>
      <vt:lpstr>Study 3: Differentiation by Disclosure Type (Information Type)</vt:lpstr>
      <vt:lpstr>Differences Across Information Type</vt:lpstr>
      <vt:lpstr>Study 4: Differentiation in Multiple Assessments of the Same Target (Quantity and Type)</vt:lpstr>
      <vt:lpstr>Differences Across Exposures and Type</vt:lpstr>
      <vt:lpstr>Summary of Findings</vt:lpstr>
      <vt:lpstr>Implications for an Informational Account of Differentiation</vt:lpstr>
      <vt:lpstr>Thanks to My Collaborators</vt:lpstr>
      <vt:lpstr>Bonus Study: Ambiguous versus Definite Information </vt:lpstr>
      <vt:lpstr>Information Type</vt:lpstr>
      <vt:lpstr>More Bonus Material!</vt:lpstr>
      <vt:lpstr>Previous Peer Findings</vt:lpstr>
      <vt:lpstr>Intercorrelations Across Levels of Perceived Liking (Study 2)</vt:lpstr>
      <vt:lpstr>By Valence of Information (Study 2)</vt:lpstr>
      <vt:lpstr>Study 3 Specific Relations</vt:lpstr>
    </vt:vector>
  </TitlesOfParts>
  <Company>USCUPSTATE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Conditions Influencing Interdependence of Trait Judgments</dc:title>
  <dc:creator>setup</dc:creator>
  <cp:lastModifiedBy>setup</cp:lastModifiedBy>
  <cp:revision>63</cp:revision>
  <dcterms:created xsi:type="dcterms:W3CDTF">2012-04-04T13:04:13Z</dcterms:created>
  <dcterms:modified xsi:type="dcterms:W3CDTF">2012-06-29T18:08:13Z</dcterms:modified>
</cp:coreProperties>
</file>